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7"/>
  </p:notesMasterIdLst>
  <p:sldIdLst>
    <p:sldId id="256" r:id="rId16"/>
    <p:sldId id="257" r:id="rId17"/>
    <p:sldId id="258" r:id="rId18"/>
    <p:sldId id="259" r:id="rId19"/>
    <p:sldId id="260" r:id="rId20"/>
    <p:sldId id="261" r:id="rId21"/>
    <p:sldId id="262" r:id="rId22"/>
    <p:sldId id="263" r:id="rId23"/>
    <p:sldId id="264" r:id="rId24"/>
    <p:sldId id="265" r:id="rId25"/>
    <p:sldId id="266" r:id="rId2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Saira Condensed Medium" charset="1" panose="00000606000000000000"/>
      <p:regular r:id="rId10"/>
    </p:embeddedFont>
    <p:embeddedFont>
      <p:font typeface="Saira Condensed Medium Bold" charset="1" panose="00000906000000000000"/>
      <p:regular r:id="rId11"/>
    </p:embeddedFont>
    <p:embeddedFont>
      <p:font typeface="TT Commons Pro Expanded" charset="1" panose="020B0103030102020204"/>
      <p:regular r:id="rId12"/>
    </p:embeddedFont>
    <p:embeddedFont>
      <p:font typeface="TT Commons Pro Expanded Bold" charset="1" panose="020B0103030102020204"/>
      <p:regular r:id="rId13"/>
    </p:embeddedFont>
    <p:embeddedFont>
      <p:font typeface="TT Commons Pro Expanded Italics" charset="1" panose="020B0103030102020204"/>
      <p:regular r:id="rId14"/>
    </p:embeddedFont>
    <p:embeddedFont>
      <p:font typeface="TT Commons Pro Expanded Bold Italics" charset="1" panose="020B0103030102020204"/>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22" Target="slides/slide7.xml" Type="http://schemas.openxmlformats.org/officeDocument/2006/relationships/slide"/><Relationship Id="rId23" Target="slides/slide8.xml" Type="http://schemas.openxmlformats.org/officeDocument/2006/relationships/slide"/><Relationship Id="rId24" Target="slides/slide9.xml" Type="http://schemas.openxmlformats.org/officeDocument/2006/relationships/slide"/><Relationship Id="rId25" Target="slides/slide10.xml" Type="http://schemas.openxmlformats.org/officeDocument/2006/relationships/slide"/><Relationship Id="rId26" Target="slides/slide11.xml" Type="http://schemas.openxmlformats.org/officeDocument/2006/relationships/slide"/><Relationship Id="rId27" Target="notesMasters/notesMaster1.xml" Type="http://schemas.openxmlformats.org/officeDocument/2006/relationships/notesMaster"/><Relationship Id="rId28" Target="theme/theme2.xml" Type="http://schemas.openxmlformats.org/officeDocument/2006/relationships/theme"/><Relationship Id="rId29" Target="notesSlides/notesSlide1.xml" Type="http://schemas.openxmlformats.org/officeDocument/2006/relationships/notesSlide"/><Relationship Id="rId3" Target="viewProps.xml" Type="http://schemas.openxmlformats.org/officeDocument/2006/relationships/viewProps"/><Relationship Id="rId30" Target="notesSlides/notesSlide2.xml" Type="http://schemas.openxmlformats.org/officeDocument/2006/relationships/notesSlide"/><Relationship Id="rId31" Target="notesSlides/notesSlide3.xml" Type="http://schemas.openxmlformats.org/officeDocument/2006/relationships/notesSlide"/><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bu sunumda genel olarak ardupilot ve mission planner nedir ve ne işe yararlar nerede kullanılırlar üzerinden ilerleyeceğiz</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Ardupilot projesi 2007 yılında chris anderson tarafından DIYDrones sitesinin açılmasıyla başlamış ve 2009 yılında 3D robotics kurulmuş ve ilk ardupilot kartı üretilmiştir. 2009 dan günümüze olan süreçte ise bu proje açık kaynak topluluğuyla birlikte giderek büyümektedir.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en büyük rakibi olan PX4 ile karşılaştırıldığında parametrelerin daha kolay anlaşılması, göreceli olarak daha az parametre olması ardupilotu öne çıkarmıştır.</a:t>
            </a:r>
          </a:p>
          <a:p>
            <a:r>
              <a:rPr lang="en-US"/>
              <a:t/>
            </a:r>
          </a:p>
          <a:p>
            <a:r>
              <a:rPr lang="en-US"/>
              <a:t/>
            </a:r>
          </a:p>
          <a:p>
            <a:r>
              <a:rPr lang="en-US"/>
              <a:t>görselde pixhawk uçuş kontrol kartının en güncel versiyonu olan cube serisi gösterilmiştir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sol üst rover </a:t>
            </a:r>
          </a:p>
          <a:p>
            <a:r>
              <a:rPr lang="en-US"/>
              <a:t/>
            </a:r>
          </a:p>
          <a:p>
            <a:r>
              <a:rPr lang="en-US"/>
              <a:t>orta tilt ve alt tilt-tricopter-vectored-yaw-quadplane</a:t>
            </a:r>
          </a:p>
          <a:p>
            <a:r>
              <a:rPr lang="en-US"/>
              <a:t/>
            </a:r>
          </a:p>
          <a:p>
            <a:r>
              <a:rPr lang="en-US"/>
              <a:t>sağda da vectored sub konfigürasyonlarını kullanılan araçlar gösterilmiştir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Ardupilot ekosistemi genel olarak uçan ya da uçma potansiyeli olan araçlara ilgi duyan herkes tarafından bilindiği için genel olarak piyasada bir tekel durumu var ve gerçekten iş yaptığı içinde sürekli bağış alıyor ve hayatta kalarak ilerliyor.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grpSp>
        <p:nvGrpSpPr>
          <p:cNvPr name="Group 3" id="3"/>
          <p:cNvGrpSpPr/>
          <p:nvPr/>
        </p:nvGrpSpPr>
        <p:grpSpPr>
          <a:xfrm rot="0">
            <a:off x="5035605" y="8472841"/>
            <a:ext cx="8400534" cy="808917"/>
            <a:chOff x="0" y="0"/>
            <a:chExt cx="2886794" cy="277980"/>
          </a:xfrm>
        </p:grpSpPr>
        <p:sp>
          <p:nvSpPr>
            <p:cNvPr name="Freeform 4" id="4"/>
            <p:cNvSpPr/>
            <p:nvPr/>
          </p:nvSpPr>
          <p:spPr>
            <a:xfrm flipH="false" flipV="false">
              <a:off x="0" y="0"/>
              <a:ext cx="2886794" cy="277980"/>
            </a:xfrm>
            <a:custGeom>
              <a:avLst/>
              <a:gdLst/>
              <a:ahLst/>
              <a:cxnLst/>
              <a:rect r="r" b="b" t="t" l="l"/>
              <a:pathLst>
                <a:path h="277980" w="2886794">
                  <a:moveTo>
                    <a:pt x="0" y="0"/>
                  </a:moveTo>
                  <a:lnTo>
                    <a:pt x="2886794" y="0"/>
                  </a:lnTo>
                  <a:lnTo>
                    <a:pt x="2886794" y="277980"/>
                  </a:lnTo>
                  <a:lnTo>
                    <a:pt x="0" y="277980"/>
                  </a:lnTo>
                  <a:close/>
                </a:path>
              </a:pathLst>
            </a:custGeom>
            <a:solidFill>
              <a:srgbClr val="FFFFFF"/>
            </a:solidFill>
          </p:spPr>
        </p:sp>
      </p:grpSp>
      <p:sp>
        <p:nvSpPr>
          <p:cNvPr name="TextBox 5" id="5"/>
          <p:cNvSpPr txBox="true"/>
          <p:nvPr/>
        </p:nvSpPr>
        <p:spPr>
          <a:xfrm rot="0">
            <a:off x="5035605" y="8600118"/>
            <a:ext cx="8400534" cy="685800"/>
          </a:xfrm>
          <a:prstGeom prst="rect">
            <a:avLst/>
          </a:prstGeom>
        </p:spPr>
        <p:txBody>
          <a:bodyPr anchor="t" rtlCol="false" tIns="0" lIns="0" bIns="0" rIns="0">
            <a:spAutoFit/>
          </a:bodyPr>
          <a:lstStyle/>
          <a:p>
            <a:pPr algn="ctr">
              <a:lnSpc>
                <a:spcPts val="5100"/>
              </a:lnSpc>
            </a:pPr>
            <a:r>
              <a:rPr lang="en-US" sz="5000">
                <a:solidFill>
                  <a:srgbClr val="0B1B27"/>
                </a:solidFill>
                <a:latin typeface="TT Commons Pro Expanded"/>
              </a:rPr>
              <a:t>Taha Rıdvan Öztürk</a:t>
            </a:r>
          </a:p>
        </p:txBody>
      </p:sp>
      <p:sp>
        <p:nvSpPr>
          <p:cNvPr name="TextBox 6" id="6"/>
          <p:cNvSpPr txBox="true"/>
          <p:nvPr/>
        </p:nvSpPr>
        <p:spPr>
          <a:xfrm rot="0">
            <a:off x="5035605" y="7822878"/>
            <a:ext cx="8216790" cy="539115"/>
          </a:xfrm>
          <a:prstGeom prst="rect">
            <a:avLst/>
          </a:prstGeom>
        </p:spPr>
        <p:txBody>
          <a:bodyPr anchor="t" rtlCol="false" tIns="0" lIns="0" bIns="0" rIns="0">
            <a:spAutoFit/>
          </a:bodyPr>
          <a:lstStyle/>
          <a:p>
            <a:pPr algn="ctr">
              <a:lnSpc>
                <a:spcPts val="4079"/>
              </a:lnSpc>
            </a:pPr>
            <a:r>
              <a:rPr lang="en-US" sz="3999">
                <a:solidFill>
                  <a:srgbClr val="FFFFFF"/>
                </a:solidFill>
                <a:latin typeface="TT Commons Pro Expanded"/>
              </a:rPr>
              <a:t>Konuşmacı </a:t>
            </a:r>
          </a:p>
        </p:txBody>
      </p:sp>
      <p:sp>
        <p:nvSpPr>
          <p:cNvPr name="TextBox 7" id="7"/>
          <p:cNvSpPr txBox="true"/>
          <p:nvPr/>
        </p:nvSpPr>
        <p:spPr>
          <a:xfrm rot="0">
            <a:off x="2001605" y="3771900"/>
            <a:ext cx="14284790" cy="2828925"/>
          </a:xfrm>
          <a:prstGeom prst="rect">
            <a:avLst/>
          </a:prstGeom>
        </p:spPr>
        <p:txBody>
          <a:bodyPr anchor="t" rtlCol="false" tIns="0" lIns="0" bIns="0" rIns="0">
            <a:spAutoFit/>
          </a:bodyPr>
          <a:lstStyle/>
          <a:p>
            <a:pPr algn="ctr">
              <a:lnSpc>
                <a:spcPts val="11099"/>
              </a:lnSpc>
            </a:pPr>
            <a:r>
              <a:rPr lang="en-US" sz="9999">
                <a:solidFill>
                  <a:srgbClr val="FFFFFF"/>
                </a:solidFill>
                <a:latin typeface="Saira Condensed Medium"/>
              </a:rPr>
              <a:t>ARDUPILOT PROJESİ İNCELENMESİ</a:t>
            </a:r>
          </a:p>
        </p:txBody>
      </p:sp>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438008" y="6172200"/>
            <a:ext cx="3291840" cy="4114800"/>
          </a:xfrm>
          <a:prstGeom prst="rect">
            <a:avLst/>
          </a:prstGeom>
        </p:spPr>
      </p:pic>
      <p:sp>
        <p:nvSpPr>
          <p:cNvPr name="TextBox 9" id="9"/>
          <p:cNvSpPr txBox="true"/>
          <p:nvPr/>
        </p:nvSpPr>
        <p:spPr>
          <a:xfrm rot="0">
            <a:off x="3729848" y="1095375"/>
            <a:ext cx="10828304" cy="539115"/>
          </a:xfrm>
          <a:prstGeom prst="rect">
            <a:avLst/>
          </a:prstGeom>
        </p:spPr>
        <p:txBody>
          <a:bodyPr anchor="t" rtlCol="false" tIns="0" lIns="0" bIns="0" rIns="0">
            <a:spAutoFit/>
          </a:bodyPr>
          <a:lstStyle/>
          <a:p>
            <a:pPr algn="ctr">
              <a:lnSpc>
                <a:spcPts val="4079"/>
              </a:lnSpc>
            </a:pPr>
            <a:r>
              <a:rPr lang="en-US" sz="3999">
                <a:solidFill>
                  <a:srgbClr val="FFFFFF"/>
                </a:solidFill>
                <a:latin typeface="TT Commons Pro Expanded"/>
              </a:rPr>
              <a:t>SoftITO Online Eğitim Bitirme Sunumu</a:t>
            </a:r>
          </a:p>
        </p:txBody>
      </p:sp>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true" rot="0">
            <a:off x="13967460" y="0"/>
            <a:ext cx="3291840" cy="4114800"/>
          </a:xfrm>
          <a:prstGeom prst="rect">
            <a:avLst/>
          </a:prstGeom>
        </p:spPr>
      </p:pic>
      <p:sp>
        <p:nvSpPr>
          <p:cNvPr name="AutoShape 11" id="11"/>
          <p:cNvSpPr/>
          <p:nvPr/>
        </p:nvSpPr>
        <p:spPr>
          <a:xfrm rot="0">
            <a:off x="5897880" y="1796172"/>
            <a:ext cx="6492240" cy="0"/>
          </a:xfrm>
          <a:prstGeom prst="line">
            <a:avLst/>
          </a:prstGeom>
          <a:ln cap="flat" w="28575">
            <a:solidFill>
              <a:srgbClr val="FFFFFF"/>
            </a:solidFill>
            <a:prstDash val="solid"/>
            <a:headEnd type="oval" len="lg" w="lg"/>
            <a:tailEnd type="oval" len="lg" w="lg"/>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a:off x="0" y="0"/>
            <a:ext cx="18288000" cy="10287000"/>
          </a:xfrm>
          <a:prstGeom prst="rect">
            <a:avLst/>
          </a:prstGeom>
        </p:spPr>
      </p:pic>
      <p:sp>
        <p:nvSpPr>
          <p:cNvPr name="AutoShape 3" id="3"/>
          <p:cNvSpPr/>
          <p:nvPr/>
        </p:nvSpPr>
        <p:spPr>
          <a:xfrm>
            <a:off x="6241290" y="2465806"/>
            <a:ext cx="12238922" cy="0"/>
          </a:xfrm>
          <a:prstGeom prst="line">
            <a:avLst/>
          </a:prstGeom>
          <a:ln cap="flat" w="66675">
            <a:solidFill>
              <a:srgbClr val="FFFFFF"/>
            </a:solidFill>
            <a:prstDash val="solid"/>
            <a:headEnd type="oval" len="lg" w="lg"/>
            <a:tailEnd type="oval" len="lg" w="lg"/>
          </a:ln>
        </p:spPr>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0">
            <a:off x="0" y="0"/>
            <a:ext cx="2567222" cy="3209028"/>
          </a:xfrm>
          <a:prstGeom prst="rect">
            <a:avLst/>
          </a:prstGeom>
        </p:spPr>
      </p:pic>
      <p:sp>
        <p:nvSpPr>
          <p:cNvPr name="TextBox 5" id="5"/>
          <p:cNvSpPr txBox="true"/>
          <p:nvPr/>
        </p:nvSpPr>
        <p:spPr>
          <a:xfrm rot="0">
            <a:off x="6241291" y="1252651"/>
            <a:ext cx="11880252" cy="1139190"/>
          </a:xfrm>
          <a:prstGeom prst="rect">
            <a:avLst/>
          </a:prstGeom>
        </p:spPr>
        <p:txBody>
          <a:bodyPr anchor="t" rtlCol="false" tIns="0" lIns="0" bIns="0" rIns="0">
            <a:spAutoFit/>
          </a:bodyPr>
          <a:lstStyle/>
          <a:p>
            <a:pPr algn="just">
              <a:lnSpc>
                <a:spcPts val="8880"/>
              </a:lnSpc>
            </a:pPr>
            <a:r>
              <a:rPr lang="en-US" sz="8000">
                <a:solidFill>
                  <a:srgbClr val="FFFFFF"/>
                </a:solidFill>
                <a:latin typeface="Saira Condensed Medium"/>
              </a:rPr>
              <a:t>ArduPilot Ekosisteminin Geleceği</a:t>
            </a:r>
          </a:p>
        </p:txBody>
      </p:sp>
      <p:sp>
        <p:nvSpPr>
          <p:cNvPr name="TextBox 6" id="6"/>
          <p:cNvSpPr txBox="true"/>
          <p:nvPr/>
        </p:nvSpPr>
        <p:spPr>
          <a:xfrm rot="0">
            <a:off x="0" y="3540461"/>
            <a:ext cx="10582806" cy="6746539"/>
          </a:xfrm>
          <a:prstGeom prst="rect">
            <a:avLst/>
          </a:prstGeom>
        </p:spPr>
        <p:txBody>
          <a:bodyPr anchor="t" rtlCol="false" tIns="0" lIns="0" bIns="0" rIns="0">
            <a:spAutoFit/>
          </a:bodyPr>
          <a:lstStyle/>
          <a:p>
            <a:pPr>
              <a:lnSpc>
                <a:spcPts val="3194"/>
              </a:lnSpc>
            </a:pPr>
          </a:p>
          <a:p>
            <a:pPr>
              <a:lnSpc>
                <a:spcPts val="3194"/>
              </a:lnSpc>
            </a:pPr>
            <a:r>
              <a:rPr lang="en-US" sz="2661">
                <a:solidFill>
                  <a:srgbClr val="FFFFFF"/>
                </a:solidFill>
                <a:latin typeface="TT Commons Pro Expanded"/>
              </a:rPr>
              <a:t>Bu yazılımların geliştirilmesindeki son gelişmeler şunları içerir:</a:t>
            </a:r>
          </a:p>
          <a:p>
            <a:pPr>
              <a:lnSpc>
                <a:spcPts val="3194"/>
              </a:lnSpc>
            </a:pPr>
          </a:p>
          <a:p>
            <a:pPr marL="574710" indent="-287355" lvl="1">
              <a:lnSpc>
                <a:spcPts val="3194"/>
              </a:lnSpc>
              <a:buFont typeface="Arial"/>
              <a:buChar char="•"/>
            </a:pPr>
            <a:r>
              <a:rPr lang="en-US" sz="2661">
                <a:solidFill>
                  <a:srgbClr val="FFFFFF"/>
                </a:solidFill>
                <a:latin typeface="TT Commons Pro Expanded"/>
              </a:rPr>
              <a:t>Otomatik araç parametrelerinin SITL'ye getirilmesinin otomatikleştirilmesi.</a:t>
            </a:r>
          </a:p>
          <a:p>
            <a:pPr marL="574710" indent="-287355" lvl="1">
              <a:lnSpc>
                <a:spcPts val="3194"/>
              </a:lnSpc>
              <a:buFont typeface="Arial"/>
              <a:buChar char="•"/>
            </a:pPr>
            <a:r>
              <a:rPr lang="en-US" sz="2661">
                <a:solidFill>
                  <a:srgbClr val="FFFFFF"/>
                </a:solidFill>
                <a:latin typeface="TT Commons Pro Expanded"/>
              </a:rPr>
              <a:t>CRSF menülerinden kalibrasyon adımları.</a:t>
            </a:r>
          </a:p>
          <a:p>
            <a:pPr marL="574710" indent="-287355" lvl="1">
              <a:lnSpc>
                <a:spcPts val="3194"/>
              </a:lnSpc>
              <a:buFont typeface="Arial"/>
              <a:buChar char="•"/>
            </a:pPr>
            <a:r>
              <a:rPr lang="en-US" sz="2661">
                <a:solidFill>
                  <a:srgbClr val="FFFFFF"/>
                </a:solidFill>
                <a:latin typeface="TT Commons Pro Expanded"/>
              </a:rPr>
              <a:t>CPU aşırı yük uyarısı - boşta döngünün döngü alıp almadığını kontrol etmek.</a:t>
            </a:r>
          </a:p>
          <a:p>
            <a:pPr marL="574710" indent="-287355" lvl="1">
              <a:lnSpc>
                <a:spcPts val="3194"/>
              </a:lnSpc>
              <a:buFont typeface="Arial"/>
              <a:buChar char="•"/>
            </a:pPr>
            <a:r>
              <a:rPr lang="en-US" sz="2661">
                <a:solidFill>
                  <a:srgbClr val="FFFFFF"/>
                </a:solidFill>
                <a:latin typeface="TT Commons Pro Expanded"/>
              </a:rPr>
              <a:t>Otomatik ayarlama için filtre.</a:t>
            </a:r>
          </a:p>
          <a:p>
            <a:pPr marL="574710" indent="-287355" lvl="1">
              <a:lnSpc>
                <a:spcPts val="3194"/>
              </a:lnSpc>
              <a:buFont typeface="Arial"/>
              <a:buChar char="•"/>
            </a:pPr>
            <a:r>
              <a:rPr lang="en-US" sz="2661">
                <a:solidFill>
                  <a:srgbClr val="FFFFFF"/>
                </a:solidFill>
                <a:latin typeface="TT Commons Pro Expanded"/>
              </a:rPr>
              <a:t>IMU dışı verilerde FFT kullanımı - örneğin, PID'lerdeki gürültüyü tespit etmek.</a:t>
            </a:r>
          </a:p>
          <a:p>
            <a:pPr marL="574710" indent="-287355" lvl="1">
              <a:lnSpc>
                <a:spcPts val="3194"/>
              </a:lnSpc>
              <a:buFont typeface="Arial"/>
              <a:buChar char="•"/>
            </a:pPr>
            <a:r>
              <a:rPr lang="en-US" sz="2661">
                <a:solidFill>
                  <a:srgbClr val="FFFFFF"/>
                </a:solidFill>
                <a:latin typeface="TT Commons Pro Expanded"/>
              </a:rPr>
              <a:t>Servo geri bildirimini kullanma.</a:t>
            </a:r>
          </a:p>
          <a:p>
            <a:pPr marL="574710" indent="-287355" lvl="1">
              <a:lnSpc>
                <a:spcPts val="3194"/>
              </a:lnSpc>
              <a:buFont typeface="Arial"/>
              <a:buChar char="•"/>
            </a:pPr>
            <a:r>
              <a:rPr lang="en-US" sz="2661">
                <a:solidFill>
                  <a:srgbClr val="FFFFFF"/>
                </a:solidFill>
                <a:latin typeface="TT Commons Pro Expanded"/>
              </a:rPr>
              <a:t>Quadplane'ler için DroneCAN fw güncellemesi.</a:t>
            </a:r>
          </a:p>
          <a:p>
            <a:pPr marL="574710" indent="-287355" lvl="1">
              <a:lnSpc>
                <a:spcPts val="3194"/>
              </a:lnSpc>
              <a:buFont typeface="Arial"/>
              <a:buChar char="•"/>
            </a:pPr>
            <a:r>
              <a:rPr lang="en-US" sz="2661">
                <a:solidFill>
                  <a:srgbClr val="FFFFFF"/>
                </a:solidFill>
                <a:latin typeface="TT Commons Pro Expanded"/>
              </a:rPr>
              <a:t>FMU firmware güncellemesi için microSD desteği.</a:t>
            </a:r>
          </a:p>
          <a:p>
            <a:pPr marL="574710" indent="-287355" lvl="1">
              <a:lnSpc>
                <a:spcPts val="3194"/>
              </a:lnSpc>
              <a:buFont typeface="Arial"/>
              <a:buChar char="•"/>
            </a:pPr>
            <a:r>
              <a:rPr lang="en-US" sz="2661">
                <a:solidFill>
                  <a:srgbClr val="FFFFFF"/>
                </a:solidFill>
                <a:latin typeface="TT Commons Pro Expanded"/>
              </a:rPr>
              <a:t>Akıllı bataryaların daha iyi desteklenmesi.</a:t>
            </a:r>
          </a:p>
          <a:p>
            <a:pPr marL="574710" indent="-287355" lvl="1">
              <a:lnSpc>
                <a:spcPts val="3194"/>
              </a:lnSpc>
              <a:buFont typeface="Arial"/>
              <a:buChar char="•"/>
            </a:pPr>
            <a:r>
              <a:rPr lang="en-US" sz="2661">
                <a:solidFill>
                  <a:srgbClr val="FFFFFF"/>
                </a:solidFill>
                <a:latin typeface="TT Commons Pro Expanded"/>
              </a:rPr>
              <a:t>DroneCAN üzerinden araç parametrelerinin aktarılması.</a:t>
            </a:r>
          </a:p>
          <a:p>
            <a:pPr>
              <a:lnSpc>
                <a:spcPts val="3194"/>
              </a:lnSpc>
            </a:pPr>
          </a:p>
        </p:txBody>
      </p:sp>
      <p:sp>
        <p:nvSpPr>
          <p:cNvPr name="TextBox 7" id="7"/>
          <p:cNvSpPr txBox="true"/>
          <p:nvPr/>
        </p:nvSpPr>
        <p:spPr>
          <a:xfrm rot="0">
            <a:off x="6298342" y="2875099"/>
            <a:ext cx="11823200" cy="448284"/>
          </a:xfrm>
          <a:prstGeom prst="rect">
            <a:avLst/>
          </a:prstGeom>
        </p:spPr>
        <p:txBody>
          <a:bodyPr anchor="t" rtlCol="false" tIns="0" lIns="0" bIns="0" rIns="0">
            <a:spAutoFit/>
          </a:bodyPr>
          <a:lstStyle/>
          <a:p>
            <a:pPr algn="ctr">
              <a:lnSpc>
                <a:spcPts val="3427"/>
              </a:lnSpc>
              <a:spcBef>
                <a:spcPct val="0"/>
              </a:spcBef>
            </a:pPr>
            <a:r>
              <a:rPr lang="en-US" sz="3359">
                <a:solidFill>
                  <a:srgbClr val="FFFFFF"/>
                </a:solidFill>
                <a:latin typeface="Saira Condensed Medium"/>
              </a:rPr>
              <a:t>ArduPilot ve Mission Planner: Kişisel Meraktan Pastanın En Büyük Dilimi</a:t>
            </a:r>
          </a:p>
        </p:txBody>
      </p:sp>
      <p:sp>
        <p:nvSpPr>
          <p:cNvPr name="TextBox 8" id="8"/>
          <p:cNvSpPr txBox="true"/>
          <p:nvPr/>
        </p:nvSpPr>
        <p:spPr>
          <a:xfrm rot="0">
            <a:off x="10582806" y="3980553"/>
            <a:ext cx="7705194" cy="6143625"/>
          </a:xfrm>
          <a:prstGeom prst="rect">
            <a:avLst/>
          </a:prstGeom>
        </p:spPr>
        <p:txBody>
          <a:bodyPr anchor="t" rtlCol="false" tIns="0" lIns="0" bIns="0" rIns="0">
            <a:spAutoFit/>
          </a:bodyPr>
          <a:lstStyle/>
          <a:p>
            <a:pPr>
              <a:lnSpc>
                <a:spcPts val="3276"/>
              </a:lnSpc>
            </a:pPr>
            <a:r>
              <a:rPr lang="en-US" sz="2730">
                <a:solidFill>
                  <a:srgbClr val="FFFFFF"/>
                </a:solidFill>
                <a:latin typeface="TT Commons Pro Expanded"/>
              </a:rPr>
              <a:t>Bu geliştirmeler, ArduPilot'un otomatik uçuş sistemlerinin daha güvenilir ve verimli çalışmasını sağlamayı amaçlamaktadır. Ayrıca, DroneCAN protokolü ve servo geri bildirimi gibi özellikler, sistem entegrasyonunu kolaylaştırarak kullanıcı deneyimini iyileştirmeyi amaçlamaktadır. ArduPilot ekibi, kullanıcıların geri bildirimlerini ve önerilerini dikkate alarak bu yol haritasını güncellemekte ve yeni özellikler eklemektedir. Bu sayede, ArduPilot, otonom sistemlerin gereksinimlerini karşılamak için en son teknolojileri benimseyerek kendini sürekli olarak geliştirmektedir.</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grpSp>
        <p:nvGrpSpPr>
          <p:cNvPr name="Group 3" id="3"/>
          <p:cNvGrpSpPr/>
          <p:nvPr/>
        </p:nvGrpSpPr>
        <p:grpSpPr>
          <a:xfrm rot="0">
            <a:off x="5901619" y="5341529"/>
            <a:ext cx="6484762" cy="844297"/>
            <a:chOff x="0" y="0"/>
            <a:chExt cx="2365659" cy="308002"/>
          </a:xfrm>
        </p:grpSpPr>
        <p:sp>
          <p:nvSpPr>
            <p:cNvPr name="Freeform 4" id="4"/>
            <p:cNvSpPr/>
            <p:nvPr/>
          </p:nvSpPr>
          <p:spPr>
            <a:xfrm flipH="false" flipV="false">
              <a:off x="0" y="0"/>
              <a:ext cx="2365659" cy="308002"/>
            </a:xfrm>
            <a:custGeom>
              <a:avLst/>
              <a:gdLst/>
              <a:ahLst/>
              <a:cxnLst/>
              <a:rect r="r" b="b" t="t" l="l"/>
              <a:pathLst>
                <a:path h="308002" w="2365659">
                  <a:moveTo>
                    <a:pt x="0" y="0"/>
                  </a:moveTo>
                  <a:lnTo>
                    <a:pt x="2365659" y="0"/>
                  </a:lnTo>
                  <a:lnTo>
                    <a:pt x="2365659" y="308002"/>
                  </a:lnTo>
                  <a:lnTo>
                    <a:pt x="0" y="308002"/>
                  </a:lnTo>
                  <a:close/>
                </a:path>
              </a:pathLst>
            </a:custGeom>
            <a:solidFill>
              <a:srgbClr val="FFFFFF"/>
            </a:solidFill>
          </p:spPr>
        </p:sp>
      </p:grpSp>
      <p:sp>
        <p:nvSpPr>
          <p:cNvPr name="TextBox 5" id="5"/>
          <p:cNvSpPr txBox="true"/>
          <p:nvPr/>
        </p:nvSpPr>
        <p:spPr>
          <a:xfrm rot="0">
            <a:off x="5320065" y="5542208"/>
            <a:ext cx="7647870" cy="461010"/>
          </a:xfrm>
          <a:prstGeom prst="rect">
            <a:avLst/>
          </a:prstGeom>
        </p:spPr>
        <p:txBody>
          <a:bodyPr anchor="t" rtlCol="false" tIns="0" lIns="0" bIns="0" rIns="0">
            <a:spAutoFit/>
          </a:bodyPr>
          <a:lstStyle/>
          <a:p>
            <a:pPr algn="ctr">
              <a:lnSpc>
                <a:spcPts val="3570"/>
              </a:lnSpc>
            </a:pPr>
            <a:r>
              <a:rPr lang="en-US" sz="3500">
                <a:solidFill>
                  <a:srgbClr val="0B1B27"/>
                </a:solidFill>
                <a:latin typeface="TT Commons Pro Expanded Bold"/>
              </a:rPr>
              <a:t>linkedin/taharidvanozturk</a:t>
            </a:r>
          </a:p>
        </p:txBody>
      </p:sp>
      <p:sp>
        <p:nvSpPr>
          <p:cNvPr name="TextBox 6" id="6"/>
          <p:cNvSpPr txBox="true"/>
          <p:nvPr/>
        </p:nvSpPr>
        <p:spPr>
          <a:xfrm rot="0">
            <a:off x="3729848" y="817154"/>
            <a:ext cx="10828304" cy="4229100"/>
          </a:xfrm>
          <a:prstGeom prst="rect">
            <a:avLst/>
          </a:prstGeom>
        </p:spPr>
        <p:txBody>
          <a:bodyPr anchor="t" rtlCol="false" tIns="0" lIns="0" bIns="0" rIns="0">
            <a:spAutoFit/>
          </a:bodyPr>
          <a:lstStyle/>
          <a:p>
            <a:pPr algn="ctr">
              <a:lnSpc>
                <a:spcPts val="11099"/>
              </a:lnSpc>
            </a:pPr>
            <a:r>
              <a:rPr lang="en-US" sz="9999">
                <a:solidFill>
                  <a:srgbClr val="FFFFFF"/>
                </a:solidFill>
                <a:latin typeface="Saira Condensed Medium"/>
              </a:rPr>
              <a:t>Buraya kadar Sabrettiğiniz İçin Teşekkürler!</a:t>
            </a:r>
          </a:p>
        </p:txBody>
      </p:sp>
      <p:grpSp>
        <p:nvGrpSpPr>
          <p:cNvPr name="Group 7" id="7"/>
          <p:cNvGrpSpPr/>
          <p:nvPr/>
        </p:nvGrpSpPr>
        <p:grpSpPr>
          <a:xfrm rot="0">
            <a:off x="5320065" y="7652832"/>
            <a:ext cx="7647870" cy="803149"/>
            <a:chOff x="0" y="0"/>
            <a:chExt cx="2789964" cy="292991"/>
          </a:xfrm>
        </p:grpSpPr>
        <p:sp>
          <p:nvSpPr>
            <p:cNvPr name="Freeform 8" id="8"/>
            <p:cNvSpPr/>
            <p:nvPr/>
          </p:nvSpPr>
          <p:spPr>
            <a:xfrm flipH="false" flipV="false">
              <a:off x="0" y="0"/>
              <a:ext cx="2789964" cy="292991"/>
            </a:xfrm>
            <a:custGeom>
              <a:avLst/>
              <a:gdLst/>
              <a:ahLst/>
              <a:cxnLst/>
              <a:rect r="r" b="b" t="t" l="l"/>
              <a:pathLst>
                <a:path h="292991" w="2789964">
                  <a:moveTo>
                    <a:pt x="0" y="0"/>
                  </a:moveTo>
                  <a:lnTo>
                    <a:pt x="2789964" y="0"/>
                  </a:lnTo>
                  <a:lnTo>
                    <a:pt x="2789964" y="292991"/>
                  </a:lnTo>
                  <a:lnTo>
                    <a:pt x="0" y="292991"/>
                  </a:lnTo>
                  <a:close/>
                </a:path>
              </a:pathLst>
            </a:custGeom>
            <a:solidFill>
              <a:srgbClr val="FFFFFF"/>
            </a:solidFill>
          </p:spPr>
        </p:sp>
      </p:grpSp>
      <p:sp>
        <p:nvSpPr>
          <p:cNvPr name="TextBox 9" id="9"/>
          <p:cNvSpPr txBox="true"/>
          <p:nvPr/>
        </p:nvSpPr>
        <p:spPr>
          <a:xfrm rot="0">
            <a:off x="5320065" y="7857239"/>
            <a:ext cx="7647870" cy="461010"/>
          </a:xfrm>
          <a:prstGeom prst="rect">
            <a:avLst/>
          </a:prstGeom>
        </p:spPr>
        <p:txBody>
          <a:bodyPr anchor="t" rtlCol="false" tIns="0" lIns="0" bIns="0" rIns="0">
            <a:spAutoFit/>
          </a:bodyPr>
          <a:lstStyle/>
          <a:p>
            <a:pPr algn="ctr">
              <a:lnSpc>
                <a:spcPts val="3570"/>
              </a:lnSpc>
            </a:pPr>
            <a:r>
              <a:rPr lang="en-US" sz="3500">
                <a:solidFill>
                  <a:srgbClr val="0B1B27"/>
                </a:solidFill>
                <a:latin typeface="TT Commons Pro Expanded Bold"/>
              </a:rPr>
              <a:t>taharidvanozturk0@gmail.com</a:t>
            </a:r>
          </a:p>
        </p:txBody>
      </p:sp>
      <p:grpSp>
        <p:nvGrpSpPr>
          <p:cNvPr name="Group 10" id="10"/>
          <p:cNvGrpSpPr/>
          <p:nvPr/>
        </p:nvGrpSpPr>
        <p:grpSpPr>
          <a:xfrm rot="0">
            <a:off x="6971484" y="6595401"/>
            <a:ext cx="4345033" cy="762000"/>
            <a:chOff x="0" y="0"/>
            <a:chExt cx="1585080" cy="277980"/>
          </a:xfrm>
        </p:grpSpPr>
        <p:sp>
          <p:nvSpPr>
            <p:cNvPr name="Freeform 11" id="11"/>
            <p:cNvSpPr/>
            <p:nvPr/>
          </p:nvSpPr>
          <p:spPr>
            <a:xfrm flipH="false" flipV="false">
              <a:off x="0" y="0"/>
              <a:ext cx="1585080" cy="277980"/>
            </a:xfrm>
            <a:custGeom>
              <a:avLst/>
              <a:gdLst/>
              <a:ahLst/>
              <a:cxnLst/>
              <a:rect r="r" b="b" t="t" l="l"/>
              <a:pathLst>
                <a:path h="277980" w="1585080">
                  <a:moveTo>
                    <a:pt x="0" y="0"/>
                  </a:moveTo>
                  <a:lnTo>
                    <a:pt x="1585080" y="0"/>
                  </a:lnTo>
                  <a:lnTo>
                    <a:pt x="1585080" y="277980"/>
                  </a:lnTo>
                  <a:lnTo>
                    <a:pt x="0" y="277980"/>
                  </a:lnTo>
                  <a:close/>
                </a:path>
              </a:pathLst>
            </a:custGeom>
            <a:solidFill>
              <a:srgbClr val="FFFFFF"/>
            </a:solidFill>
          </p:spPr>
        </p:sp>
      </p:grpSp>
      <p:sp>
        <p:nvSpPr>
          <p:cNvPr name="TextBox 12" id="12"/>
          <p:cNvSpPr txBox="true"/>
          <p:nvPr/>
        </p:nvSpPr>
        <p:spPr>
          <a:xfrm rot="0">
            <a:off x="5320065" y="6779234"/>
            <a:ext cx="7647870" cy="461010"/>
          </a:xfrm>
          <a:prstGeom prst="rect">
            <a:avLst/>
          </a:prstGeom>
        </p:spPr>
        <p:txBody>
          <a:bodyPr anchor="t" rtlCol="false" tIns="0" lIns="0" bIns="0" rIns="0">
            <a:spAutoFit/>
          </a:bodyPr>
          <a:lstStyle/>
          <a:p>
            <a:pPr algn="ctr">
              <a:lnSpc>
                <a:spcPts val="3570"/>
              </a:lnSpc>
            </a:pPr>
            <a:r>
              <a:rPr lang="en-US" sz="3500">
                <a:solidFill>
                  <a:srgbClr val="0B1B27"/>
                </a:solidFill>
                <a:latin typeface="TT Commons Pro Expanded Bold"/>
              </a:rPr>
              <a:t>+90 531 276 51 79</a:t>
            </a:r>
          </a:p>
        </p:txBody>
      </p:sp>
      <p:pic>
        <p:nvPicPr>
          <p:cNvPr name="Picture 13" id="1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028700" y="6172200"/>
            <a:ext cx="3291840" cy="4114800"/>
          </a:xfrm>
          <a:prstGeom prst="rect">
            <a:avLst/>
          </a:prstGeom>
        </p:spPr>
      </p:pic>
      <p:pic>
        <p:nvPicPr>
          <p:cNvPr name="Picture 14" id="1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3967460" y="6172200"/>
            <a:ext cx="3291840" cy="4114800"/>
          </a:xfrm>
          <a:prstGeom prst="rect">
            <a:avLst/>
          </a:prstGeom>
        </p:spPr>
      </p:pic>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a:off x="0" y="0"/>
            <a:ext cx="18288000" cy="10287000"/>
          </a:xfrm>
          <a:prstGeom prst="rect">
            <a:avLst/>
          </a:prstGeom>
        </p:spPr>
      </p:pic>
      <p:sp>
        <p:nvSpPr>
          <p:cNvPr name="TextBox 3" id="3"/>
          <p:cNvSpPr txBox="true"/>
          <p:nvPr/>
        </p:nvSpPr>
        <p:spPr>
          <a:xfrm rot="0">
            <a:off x="3729848" y="1275563"/>
            <a:ext cx="10828304" cy="1139190"/>
          </a:xfrm>
          <a:prstGeom prst="rect">
            <a:avLst/>
          </a:prstGeom>
        </p:spPr>
        <p:txBody>
          <a:bodyPr anchor="t" rtlCol="false" tIns="0" lIns="0" bIns="0" rIns="0">
            <a:spAutoFit/>
          </a:bodyPr>
          <a:lstStyle/>
          <a:p>
            <a:pPr algn="ctr">
              <a:lnSpc>
                <a:spcPts val="8880"/>
              </a:lnSpc>
            </a:pPr>
            <a:r>
              <a:rPr lang="en-US" sz="8000">
                <a:solidFill>
                  <a:srgbClr val="FFFFFF"/>
                </a:solidFill>
                <a:latin typeface="Saira Condensed Medium"/>
              </a:rPr>
              <a:t>Sunum İçeriği</a:t>
            </a:r>
          </a:p>
        </p:txBody>
      </p:sp>
      <p:sp>
        <p:nvSpPr>
          <p:cNvPr name="AutoShape 4" id="4"/>
          <p:cNvSpPr/>
          <p:nvPr/>
        </p:nvSpPr>
        <p:spPr>
          <a:xfrm rot="0">
            <a:off x="5260076" y="2462378"/>
            <a:ext cx="7767848" cy="0"/>
          </a:xfrm>
          <a:prstGeom prst="line">
            <a:avLst/>
          </a:prstGeom>
          <a:ln cap="flat" w="28575">
            <a:solidFill>
              <a:srgbClr val="FFFFFF"/>
            </a:solidFill>
            <a:prstDash val="solid"/>
            <a:headEnd type="oval" len="lg" w="lg"/>
            <a:tailEnd type="oval" len="lg" w="lg"/>
          </a:ln>
        </p:spPr>
      </p:sp>
      <p:sp>
        <p:nvSpPr>
          <p:cNvPr name="TextBox 5" id="5"/>
          <p:cNvSpPr txBox="true"/>
          <p:nvPr/>
        </p:nvSpPr>
        <p:spPr>
          <a:xfrm rot="0">
            <a:off x="1556660" y="3393674"/>
            <a:ext cx="5719035" cy="585091"/>
          </a:xfrm>
          <a:prstGeom prst="rect">
            <a:avLst/>
          </a:prstGeom>
        </p:spPr>
        <p:txBody>
          <a:bodyPr anchor="t" rtlCol="false" tIns="0" lIns="0" bIns="0" rIns="0">
            <a:spAutoFit/>
          </a:bodyPr>
          <a:lstStyle/>
          <a:p>
            <a:pPr algn="r">
              <a:lnSpc>
                <a:spcPts val="4425"/>
              </a:lnSpc>
            </a:pPr>
            <a:r>
              <a:rPr lang="en-US" sz="4339">
                <a:solidFill>
                  <a:srgbClr val="FFFFFF"/>
                </a:solidFill>
                <a:latin typeface="Saira Condensed Medium"/>
              </a:rPr>
              <a:t>ArduPilot Nedir?</a:t>
            </a:r>
          </a:p>
        </p:txBody>
      </p:sp>
      <p:sp>
        <p:nvSpPr>
          <p:cNvPr name="TextBox 6" id="6"/>
          <p:cNvSpPr txBox="true"/>
          <p:nvPr/>
        </p:nvSpPr>
        <p:spPr>
          <a:xfrm rot="0">
            <a:off x="1208505" y="5344511"/>
            <a:ext cx="5951138" cy="585091"/>
          </a:xfrm>
          <a:prstGeom prst="rect">
            <a:avLst/>
          </a:prstGeom>
        </p:spPr>
        <p:txBody>
          <a:bodyPr anchor="t" rtlCol="false" tIns="0" lIns="0" bIns="0" rIns="0">
            <a:spAutoFit/>
          </a:bodyPr>
          <a:lstStyle/>
          <a:p>
            <a:pPr algn="r">
              <a:lnSpc>
                <a:spcPts val="4425"/>
              </a:lnSpc>
            </a:pPr>
            <a:r>
              <a:rPr lang="en-US" sz="4339">
                <a:solidFill>
                  <a:srgbClr val="FFFFFF"/>
                </a:solidFill>
                <a:latin typeface="Saira Condensed Medium"/>
              </a:rPr>
              <a:t> ArduPilot Özellikleri</a:t>
            </a:r>
          </a:p>
        </p:txBody>
      </p:sp>
      <p:sp>
        <p:nvSpPr>
          <p:cNvPr name="TextBox 7" id="7"/>
          <p:cNvSpPr txBox="true"/>
          <p:nvPr/>
        </p:nvSpPr>
        <p:spPr>
          <a:xfrm rot="0">
            <a:off x="1556660" y="7072484"/>
            <a:ext cx="5719035" cy="585091"/>
          </a:xfrm>
          <a:prstGeom prst="rect">
            <a:avLst/>
          </a:prstGeom>
        </p:spPr>
        <p:txBody>
          <a:bodyPr anchor="t" rtlCol="false" tIns="0" lIns="0" bIns="0" rIns="0">
            <a:spAutoFit/>
          </a:bodyPr>
          <a:lstStyle/>
          <a:p>
            <a:pPr algn="r">
              <a:lnSpc>
                <a:spcPts val="4425"/>
              </a:lnSpc>
            </a:pPr>
            <a:r>
              <a:rPr lang="en-US" sz="4339">
                <a:solidFill>
                  <a:srgbClr val="FFFFFF"/>
                </a:solidFill>
                <a:latin typeface="Saira Condensed Medium"/>
              </a:rPr>
              <a:t>Mission Planner Nedir?</a:t>
            </a:r>
          </a:p>
        </p:txBody>
      </p:sp>
      <p:sp>
        <p:nvSpPr>
          <p:cNvPr name="TextBox 8" id="8"/>
          <p:cNvSpPr txBox="true"/>
          <p:nvPr/>
        </p:nvSpPr>
        <p:spPr>
          <a:xfrm rot="0">
            <a:off x="1324557" y="9008434"/>
            <a:ext cx="5951138" cy="584969"/>
          </a:xfrm>
          <a:prstGeom prst="rect">
            <a:avLst/>
          </a:prstGeom>
        </p:spPr>
        <p:txBody>
          <a:bodyPr anchor="t" rtlCol="false" tIns="0" lIns="0" bIns="0" rIns="0">
            <a:spAutoFit/>
          </a:bodyPr>
          <a:lstStyle/>
          <a:p>
            <a:pPr algn="r">
              <a:lnSpc>
                <a:spcPts val="4425"/>
              </a:lnSpc>
            </a:pPr>
            <a:r>
              <a:rPr lang="en-US" sz="4339">
                <a:solidFill>
                  <a:srgbClr val="FFFFFF"/>
                </a:solidFill>
                <a:latin typeface="Saira Condensed Medium"/>
              </a:rPr>
              <a:t>Mission Planner Özellikleri</a:t>
            </a:r>
          </a:p>
        </p:txBody>
      </p:sp>
      <p:sp>
        <p:nvSpPr>
          <p:cNvPr name="TextBox 9" id="9"/>
          <p:cNvSpPr txBox="true"/>
          <p:nvPr/>
        </p:nvSpPr>
        <p:spPr>
          <a:xfrm rot="0">
            <a:off x="10996683" y="3484601"/>
            <a:ext cx="5951138" cy="1147189"/>
          </a:xfrm>
          <a:prstGeom prst="rect">
            <a:avLst/>
          </a:prstGeom>
        </p:spPr>
        <p:txBody>
          <a:bodyPr anchor="t" rtlCol="false" tIns="0" lIns="0" bIns="0" rIns="0">
            <a:spAutoFit/>
          </a:bodyPr>
          <a:lstStyle/>
          <a:p>
            <a:pPr>
              <a:lnSpc>
                <a:spcPts val="4425"/>
              </a:lnSpc>
            </a:pPr>
            <a:r>
              <a:rPr lang="en-US" sz="4339">
                <a:solidFill>
                  <a:srgbClr val="FFFFFF"/>
                </a:solidFill>
                <a:latin typeface="Saira Condensed Medium"/>
              </a:rPr>
              <a:t>ArduPilot ve Mission Planner Entegrasyonu</a:t>
            </a:r>
          </a:p>
        </p:txBody>
      </p:sp>
      <p:sp>
        <p:nvSpPr>
          <p:cNvPr name="TextBox 10" id="10"/>
          <p:cNvSpPr txBox="true"/>
          <p:nvPr/>
        </p:nvSpPr>
        <p:spPr>
          <a:xfrm rot="0">
            <a:off x="10996683" y="5460304"/>
            <a:ext cx="5951138" cy="585091"/>
          </a:xfrm>
          <a:prstGeom prst="rect">
            <a:avLst/>
          </a:prstGeom>
        </p:spPr>
        <p:txBody>
          <a:bodyPr anchor="t" rtlCol="false" tIns="0" lIns="0" bIns="0" rIns="0">
            <a:spAutoFit/>
          </a:bodyPr>
          <a:lstStyle/>
          <a:p>
            <a:pPr>
              <a:lnSpc>
                <a:spcPts val="4425"/>
              </a:lnSpc>
            </a:pPr>
            <a:r>
              <a:rPr lang="en-US" sz="4339">
                <a:solidFill>
                  <a:srgbClr val="FFFFFF"/>
                </a:solidFill>
                <a:latin typeface="Saira Condensed Medium"/>
              </a:rPr>
              <a:t> Uygulama Örnekleri</a:t>
            </a:r>
          </a:p>
        </p:txBody>
      </p:sp>
      <p:sp>
        <p:nvSpPr>
          <p:cNvPr name="TextBox 11" id="11"/>
          <p:cNvSpPr txBox="true"/>
          <p:nvPr/>
        </p:nvSpPr>
        <p:spPr>
          <a:xfrm rot="0">
            <a:off x="1324557" y="3967827"/>
            <a:ext cx="5951138" cy="529555"/>
          </a:xfrm>
          <a:prstGeom prst="rect">
            <a:avLst/>
          </a:prstGeom>
        </p:spPr>
        <p:txBody>
          <a:bodyPr anchor="t" rtlCol="false" tIns="0" lIns="0" bIns="0" rIns="0">
            <a:spAutoFit/>
          </a:bodyPr>
          <a:lstStyle/>
          <a:p>
            <a:pPr algn="r">
              <a:lnSpc>
                <a:spcPts val="2035"/>
              </a:lnSpc>
            </a:pPr>
            <a:r>
              <a:rPr lang="en-US" sz="1996">
                <a:solidFill>
                  <a:srgbClr val="FFFFFF"/>
                </a:solidFill>
                <a:latin typeface="TT Commons Pro Expanded"/>
              </a:rPr>
              <a:t>ArduPilot : Dünyanın En Popüler Açık Kaynaklı Otonom Araç Yazılım Platformu</a:t>
            </a:r>
          </a:p>
        </p:txBody>
      </p:sp>
      <p:sp>
        <p:nvSpPr>
          <p:cNvPr name="TextBox 12" id="12"/>
          <p:cNvSpPr txBox="true"/>
          <p:nvPr/>
        </p:nvSpPr>
        <p:spPr>
          <a:xfrm rot="0">
            <a:off x="1208505" y="5958177"/>
            <a:ext cx="5951138" cy="273304"/>
          </a:xfrm>
          <a:prstGeom prst="rect">
            <a:avLst/>
          </a:prstGeom>
        </p:spPr>
        <p:txBody>
          <a:bodyPr anchor="t" rtlCol="false" tIns="0" lIns="0" bIns="0" rIns="0">
            <a:spAutoFit/>
          </a:bodyPr>
          <a:lstStyle/>
          <a:p>
            <a:pPr algn="r">
              <a:lnSpc>
                <a:spcPts val="2035"/>
              </a:lnSpc>
            </a:pPr>
            <a:r>
              <a:rPr lang="en-US" sz="1996">
                <a:solidFill>
                  <a:srgbClr val="FFFFFF"/>
                </a:solidFill>
                <a:latin typeface="TT Commons Pro Expanded"/>
              </a:rPr>
              <a:t>ArduPilot Neden En Popüleri ?</a:t>
            </a:r>
          </a:p>
        </p:txBody>
      </p:sp>
      <p:sp>
        <p:nvSpPr>
          <p:cNvPr name="TextBox 13" id="13"/>
          <p:cNvSpPr txBox="true"/>
          <p:nvPr/>
        </p:nvSpPr>
        <p:spPr>
          <a:xfrm rot="0">
            <a:off x="1324557" y="7686150"/>
            <a:ext cx="5951138" cy="529555"/>
          </a:xfrm>
          <a:prstGeom prst="rect">
            <a:avLst/>
          </a:prstGeom>
        </p:spPr>
        <p:txBody>
          <a:bodyPr anchor="t" rtlCol="false" tIns="0" lIns="0" bIns="0" rIns="0">
            <a:spAutoFit/>
          </a:bodyPr>
          <a:lstStyle/>
          <a:p>
            <a:pPr algn="r">
              <a:lnSpc>
                <a:spcPts val="2035"/>
              </a:lnSpc>
            </a:pPr>
            <a:r>
              <a:rPr lang="en-US" sz="1996">
                <a:solidFill>
                  <a:srgbClr val="FFFFFF"/>
                </a:solidFill>
                <a:latin typeface="TT Commons Pro Expanded"/>
              </a:rPr>
              <a:t>Mission Planner: ArduPilot'un Güçlü Bir Uygulaması</a:t>
            </a:r>
          </a:p>
        </p:txBody>
      </p:sp>
      <p:sp>
        <p:nvSpPr>
          <p:cNvPr name="TextBox 14" id="14"/>
          <p:cNvSpPr txBox="true"/>
          <p:nvPr/>
        </p:nvSpPr>
        <p:spPr>
          <a:xfrm rot="0">
            <a:off x="1324557" y="9622100"/>
            <a:ext cx="5951138" cy="274229"/>
          </a:xfrm>
          <a:prstGeom prst="rect">
            <a:avLst/>
          </a:prstGeom>
        </p:spPr>
        <p:txBody>
          <a:bodyPr anchor="t" rtlCol="false" tIns="0" lIns="0" bIns="0" rIns="0">
            <a:spAutoFit/>
          </a:bodyPr>
          <a:lstStyle/>
          <a:p>
            <a:pPr algn="r">
              <a:lnSpc>
                <a:spcPts val="2035"/>
              </a:lnSpc>
            </a:pPr>
            <a:r>
              <a:rPr lang="en-US" sz="1996">
                <a:solidFill>
                  <a:srgbClr val="FFFFFF"/>
                </a:solidFill>
                <a:latin typeface="TT Commons Pro Expanded"/>
              </a:rPr>
              <a:t>Mission Planner'ın Öne Çıkan Özellikleri</a:t>
            </a:r>
          </a:p>
        </p:txBody>
      </p:sp>
      <p:sp>
        <p:nvSpPr>
          <p:cNvPr name="TextBox 15" id="15"/>
          <p:cNvSpPr txBox="true"/>
          <p:nvPr/>
        </p:nvSpPr>
        <p:spPr>
          <a:xfrm rot="0">
            <a:off x="11128357" y="6073970"/>
            <a:ext cx="5951138" cy="531404"/>
          </a:xfrm>
          <a:prstGeom prst="rect">
            <a:avLst/>
          </a:prstGeom>
        </p:spPr>
        <p:txBody>
          <a:bodyPr anchor="t" rtlCol="false" tIns="0" lIns="0" bIns="0" rIns="0">
            <a:spAutoFit/>
          </a:bodyPr>
          <a:lstStyle/>
          <a:p>
            <a:pPr>
              <a:lnSpc>
                <a:spcPts val="2035"/>
              </a:lnSpc>
            </a:pPr>
            <a:r>
              <a:rPr lang="en-US" sz="1996">
                <a:solidFill>
                  <a:srgbClr val="FFFFFF"/>
                </a:solidFill>
                <a:latin typeface="TT Commons Pro Expanded"/>
              </a:rPr>
              <a:t>ArduPilot ve Mission Planner Uygulama Örnekleri</a:t>
            </a:r>
          </a:p>
        </p:txBody>
      </p:sp>
      <p:sp>
        <p:nvSpPr>
          <p:cNvPr name="TextBox 16" id="16"/>
          <p:cNvSpPr txBox="true"/>
          <p:nvPr/>
        </p:nvSpPr>
        <p:spPr>
          <a:xfrm rot="0">
            <a:off x="5436205" y="3434494"/>
            <a:ext cx="3076321" cy="1161916"/>
          </a:xfrm>
          <a:prstGeom prst="rect">
            <a:avLst/>
          </a:prstGeom>
        </p:spPr>
        <p:txBody>
          <a:bodyPr anchor="t" rtlCol="false" tIns="0" lIns="0" bIns="0" rIns="0">
            <a:spAutoFit/>
          </a:bodyPr>
          <a:lstStyle/>
          <a:p>
            <a:pPr algn="r">
              <a:lnSpc>
                <a:spcPts val="8851"/>
              </a:lnSpc>
            </a:pPr>
            <a:r>
              <a:rPr lang="en-US" sz="8678">
                <a:solidFill>
                  <a:srgbClr val="FFFFFF"/>
                </a:solidFill>
                <a:latin typeface="Saira Condensed Medium"/>
              </a:rPr>
              <a:t>01</a:t>
            </a:r>
          </a:p>
        </p:txBody>
      </p:sp>
      <p:sp>
        <p:nvSpPr>
          <p:cNvPr name="TextBox 17" id="17"/>
          <p:cNvSpPr txBox="true"/>
          <p:nvPr/>
        </p:nvSpPr>
        <p:spPr>
          <a:xfrm rot="0">
            <a:off x="5436205" y="5454602"/>
            <a:ext cx="3076321" cy="1161916"/>
          </a:xfrm>
          <a:prstGeom prst="rect">
            <a:avLst/>
          </a:prstGeom>
        </p:spPr>
        <p:txBody>
          <a:bodyPr anchor="t" rtlCol="false" tIns="0" lIns="0" bIns="0" rIns="0">
            <a:spAutoFit/>
          </a:bodyPr>
          <a:lstStyle/>
          <a:p>
            <a:pPr algn="r">
              <a:lnSpc>
                <a:spcPts val="8851"/>
              </a:lnSpc>
            </a:pPr>
            <a:r>
              <a:rPr lang="en-US" sz="8678">
                <a:solidFill>
                  <a:srgbClr val="FFFFFF"/>
                </a:solidFill>
                <a:latin typeface="Saira Condensed Medium"/>
              </a:rPr>
              <a:t>02</a:t>
            </a:r>
          </a:p>
        </p:txBody>
      </p:sp>
      <p:sp>
        <p:nvSpPr>
          <p:cNvPr name="TextBox 18" id="18"/>
          <p:cNvSpPr txBox="true"/>
          <p:nvPr/>
        </p:nvSpPr>
        <p:spPr>
          <a:xfrm rot="0">
            <a:off x="5436205" y="7182575"/>
            <a:ext cx="3076321" cy="1161916"/>
          </a:xfrm>
          <a:prstGeom prst="rect">
            <a:avLst/>
          </a:prstGeom>
        </p:spPr>
        <p:txBody>
          <a:bodyPr anchor="t" rtlCol="false" tIns="0" lIns="0" bIns="0" rIns="0">
            <a:spAutoFit/>
          </a:bodyPr>
          <a:lstStyle/>
          <a:p>
            <a:pPr algn="r">
              <a:lnSpc>
                <a:spcPts val="8851"/>
              </a:lnSpc>
            </a:pPr>
            <a:r>
              <a:rPr lang="en-US" sz="8678">
                <a:solidFill>
                  <a:srgbClr val="FFFFFF"/>
                </a:solidFill>
                <a:latin typeface="Saira Condensed Medium"/>
              </a:rPr>
              <a:t>03</a:t>
            </a:r>
          </a:p>
        </p:txBody>
      </p:sp>
      <p:sp>
        <p:nvSpPr>
          <p:cNvPr name="TextBox 19" id="19"/>
          <p:cNvSpPr txBox="true"/>
          <p:nvPr/>
        </p:nvSpPr>
        <p:spPr>
          <a:xfrm rot="0">
            <a:off x="9755519" y="3469874"/>
            <a:ext cx="3076321" cy="1161916"/>
          </a:xfrm>
          <a:prstGeom prst="rect">
            <a:avLst/>
          </a:prstGeom>
        </p:spPr>
        <p:txBody>
          <a:bodyPr anchor="t" rtlCol="false" tIns="0" lIns="0" bIns="0" rIns="0">
            <a:spAutoFit/>
          </a:bodyPr>
          <a:lstStyle/>
          <a:p>
            <a:pPr algn="just">
              <a:lnSpc>
                <a:spcPts val="8851"/>
              </a:lnSpc>
            </a:pPr>
            <a:r>
              <a:rPr lang="en-US" sz="8678">
                <a:solidFill>
                  <a:srgbClr val="FFFFFF"/>
                </a:solidFill>
                <a:latin typeface="Saira Condensed Medium"/>
              </a:rPr>
              <a:t>05</a:t>
            </a:r>
          </a:p>
        </p:txBody>
      </p:sp>
      <p:sp>
        <p:nvSpPr>
          <p:cNvPr name="TextBox 20" id="20"/>
          <p:cNvSpPr txBox="true"/>
          <p:nvPr/>
        </p:nvSpPr>
        <p:spPr>
          <a:xfrm rot="0">
            <a:off x="9755519" y="5489981"/>
            <a:ext cx="3076321" cy="1161916"/>
          </a:xfrm>
          <a:prstGeom prst="rect">
            <a:avLst/>
          </a:prstGeom>
        </p:spPr>
        <p:txBody>
          <a:bodyPr anchor="t" rtlCol="false" tIns="0" lIns="0" bIns="0" rIns="0">
            <a:spAutoFit/>
          </a:bodyPr>
          <a:lstStyle/>
          <a:p>
            <a:pPr algn="just">
              <a:lnSpc>
                <a:spcPts val="8851"/>
              </a:lnSpc>
            </a:pPr>
            <a:r>
              <a:rPr lang="en-US" sz="8678">
                <a:solidFill>
                  <a:srgbClr val="FFFFFF"/>
                </a:solidFill>
                <a:latin typeface="Saira Condensed Medium"/>
              </a:rPr>
              <a:t>06</a:t>
            </a:r>
          </a:p>
        </p:txBody>
      </p:sp>
      <p:sp>
        <p:nvSpPr>
          <p:cNvPr name="TextBox 21" id="21"/>
          <p:cNvSpPr txBox="true"/>
          <p:nvPr/>
        </p:nvSpPr>
        <p:spPr>
          <a:xfrm rot="0">
            <a:off x="9755519" y="7217954"/>
            <a:ext cx="3076321" cy="1161916"/>
          </a:xfrm>
          <a:prstGeom prst="rect">
            <a:avLst/>
          </a:prstGeom>
        </p:spPr>
        <p:txBody>
          <a:bodyPr anchor="t" rtlCol="false" tIns="0" lIns="0" bIns="0" rIns="0">
            <a:spAutoFit/>
          </a:bodyPr>
          <a:lstStyle/>
          <a:p>
            <a:pPr algn="just">
              <a:lnSpc>
                <a:spcPts val="8851"/>
              </a:lnSpc>
            </a:pPr>
            <a:r>
              <a:rPr lang="en-US" sz="8678">
                <a:solidFill>
                  <a:srgbClr val="FFFFFF"/>
                </a:solidFill>
                <a:latin typeface="Saira Condensed Medium"/>
              </a:rPr>
              <a:t>07</a:t>
            </a:r>
          </a:p>
        </p:txBody>
      </p:sp>
      <p:pic>
        <p:nvPicPr>
          <p:cNvPr name="Picture 22" id="2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true" rot="0">
            <a:off x="14633625" y="0"/>
            <a:ext cx="2625675" cy="3282094"/>
          </a:xfrm>
          <a:prstGeom prst="rect">
            <a:avLst/>
          </a:prstGeom>
        </p:spPr>
      </p:pic>
      <p:pic>
        <p:nvPicPr>
          <p:cNvPr name="Picture 23" id="2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true" flipV="true" rot="0">
            <a:off x="1104173" y="40767"/>
            <a:ext cx="2625675" cy="3282094"/>
          </a:xfrm>
          <a:prstGeom prst="rect">
            <a:avLst/>
          </a:prstGeom>
        </p:spPr>
      </p:pic>
      <p:sp>
        <p:nvSpPr>
          <p:cNvPr name="TextBox 24" id="24"/>
          <p:cNvSpPr txBox="true"/>
          <p:nvPr/>
        </p:nvSpPr>
        <p:spPr>
          <a:xfrm rot="0">
            <a:off x="10996683" y="9160920"/>
            <a:ext cx="5951138" cy="585091"/>
          </a:xfrm>
          <a:prstGeom prst="rect">
            <a:avLst/>
          </a:prstGeom>
        </p:spPr>
        <p:txBody>
          <a:bodyPr anchor="t" rtlCol="false" tIns="0" lIns="0" bIns="0" rIns="0">
            <a:spAutoFit/>
          </a:bodyPr>
          <a:lstStyle/>
          <a:p>
            <a:pPr>
              <a:lnSpc>
                <a:spcPts val="4425"/>
              </a:lnSpc>
            </a:pPr>
            <a:r>
              <a:rPr lang="en-US" sz="4339">
                <a:solidFill>
                  <a:srgbClr val="FFFFFF"/>
                </a:solidFill>
                <a:latin typeface="Saira Condensed Medium"/>
              </a:rPr>
              <a:t>Sonuç ve Kapanış</a:t>
            </a:r>
          </a:p>
        </p:txBody>
      </p:sp>
      <p:sp>
        <p:nvSpPr>
          <p:cNvPr name="TextBox 25" id="25"/>
          <p:cNvSpPr txBox="true"/>
          <p:nvPr/>
        </p:nvSpPr>
        <p:spPr>
          <a:xfrm rot="0">
            <a:off x="5436205" y="8909061"/>
            <a:ext cx="3076321" cy="1161916"/>
          </a:xfrm>
          <a:prstGeom prst="rect">
            <a:avLst/>
          </a:prstGeom>
        </p:spPr>
        <p:txBody>
          <a:bodyPr anchor="t" rtlCol="false" tIns="0" lIns="0" bIns="0" rIns="0">
            <a:spAutoFit/>
          </a:bodyPr>
          <a:lstStyle/>
          <a:p>
            <a:pPr algn="r">
              <a:lnSpc>
                <a:spcPts val="8851"/>
              </a:lnSpc>
            </a:pPr>
            <a:r>
              <a:rPr lang="en-US" sz="8678">
                <a:solidFill>
                  <a:srgbClr val="FFFFFF"/>
                </a:solidFill>
                <a:latin typeface="Saira Condensed Medium"/>
              </a:rPr>
              <a:t>04</a:t>
            </a:r>
          </a:p>
        </p:txBody>
      </p:sp>
      <p:sp>
        <p:nvSpPr>
          <p:cNvPr name="TextBox 26" id="26"/>
          <p:cNvSpPr txBox="true"/>
          <p:nvPr/>
        </p:nvSpPr>
        <p:spPr>
          <a:xfrm rot="0">
            <a:off x="9755519" y="8944441"/>
            <a:ext cx="3076321" cy="1161916"/>
          </a:xfrm>
          <a:prstGeom prst="rect">
            <a:avLst/>
          </a:prstGeom>
        </p:spPr>
        <p:txBody>
          <a:bodyPr anchor="t" rtlCol="false" tIns="0" lIns="0" bIns="0" rIns="0">
            <a:spAutoFit/>
          </a:bodyPr>
          <a:lstStyle/>
          <a:p>
            <a:pPr algn="just">
              <a:lnSpc>
                <a:spcPts val="8851"/>
              </a:lnSpc>
            </a:pPr>
            <a:r>
              <a:rPr lang="en-US" sz="8678">
                <a:solidFill>
                  <a:srgbClr val="FFFFFF"/>
                </a:solidFill>
                <a:latin typeface="Saira Condensed Medium"/>
              </a:rPr>
              <a:t>08</a:t>
            </a:r>
          </a:p>
        </p:txBody>
      </p:sp>
      <p:sp>
        <p:nvSpPr>
          <p:cNvPr name="TextBox 27" id="27"/>
          <p:cNvSpPr txBox="true"/>
          <p:nvPr/>
        </p:nvSpPr>
        <p:spPr>
          <a:xfrm rot="0">
            <a:off x="10996683" y="7252312"/>
            <a:ext cx="6690130" cy="584969"/>
          </a:xfrm>
          <a:prstGeom prst="rect">
            <a:avLst/>
          </a:prstGeom>
        </p:spPr>
        <p:txBody>
          <a:bodyPr anchor="t" rtlCol="false" tIns="0" lIns="0" bIns="0" rIns="0">
            <a:spAutoFit/>
          </a:bodyPr>
          <a:lstStyle/>
          <a:p>
            <a:pPr>
              <a:lnSpc>
                <a:spcPts val="4425"/>
              </a:lnSpc>
            </a:pPr>
            <a:r>
              <a:rPr lang="en-US" sz="4339">
                <a:solidFill>
                  <a:srgbClr val="FFFFFF"/>
                </a:solidFill>
                <a:latin typeface="Saira Condensed Medium"/>
              </a:rPr>
              <a:t>ArduPilot Ekosisteminin Geleceği</a:t>
            </a:r>
          </a:p>
        </p:txBody>
      </p:sp>
      <p:sp>
        <p:nvSpPr>
          <p:cNvPr name="TextBox 28" id="28"/>
          <p:cNvSpPr txBox="true"/>
          <p:nvPr/>
        </p:nvSpPr>
        <p:spPr>
          <a:xfrm rot="0">
            <a:off x="10980224" y="7903956"/>
            <a:ext cx="6247404" cy="274229"/>
          </a:xfrm>
          <a:prstGeom prst="rect">
            <a:avLst/>
          </a:prstGeom>
        </p:spPr>
        <p:txBody>
          <a:bodyPr anchor="t" rtlCol="false" tIns="0" lIns="0" bIns="0" rIns="0">
            <a:spAutoFit/>
          </a:bodyPr>
          <a:lstStyle/>
          <a:p>
            <a:pPr>
              <a:lnSpc>
                <a:spcPts val="2035"/>
              </a:lnSpc>
            </a:pPr>
            <a:r>
              <a:rPr lang="en-US" sz="1996">
                <a:solidFill>
                  <a:srgbClr val="FFFFFF"/>
                </a:solidFill>
                <a:latin typeface="TT Commons Pro Expanded"/>
              </a:rPr>
              <a:t>ArduPilot ve Mission Planner: Köklerden Göklere</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a:off x="0" y="0"/>
            <a:ext cx="18288000" cy="10287000"/>
          </a:xfrm>
          <a:prstGeom prst="rect">
            <a:avLst/>
          </a:prstGeom>
        </p:spPr>
      </p:pic>
      <p:sp>
        <p:nvSpPr>
          <p:cNvPr name="AutoShape 3" id="3"/>
          <p:cNvSpPr/>
          <p:nvPr/>
        </p:nvSpPr>
        <p:spPr>
          <a:xfrm rot="0">
            <a:off x="9144000" y="2434590"/>
            <a:ext cx="9336213"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true" flipV="false" rot="0">
            <a:off x="1028700" y="7077972"/>
            <a:ext cx="2567222" cy="3209028"/>
          </a:xfrm>
          <a:prstGeom prst="rect">
            <a:avLst/>
          </a:prstGeom>
        </p:spPr>
      </p:pic>
      <p:pic>
        <p:nvPicPr>
          <p:cNvPr name="Picture 5" id="5"/>
          <p:cNvPicPr>
            <a:picLocks noChangeAspect="true"/>
          </p:cNvPicPr>
          <p:nvPr/>
        </p:nvPicPr>
        <p:blipFill>
          <a:blip r:embed="rId6"/>
          <a:srcRect l="0" t="0" r="0" b="0"/>
          <a:stretch>
            <a:fillRect/>
          </a:stretch>
        </p:blipFill>
        <p:spPr>
          <a:xfrm flipH="false" flipV="false" rot="0">
            <a:off x="1028700" y="3920414"/>
            <a:ext cx="7656520" cy="2446173"/>
          </a:xfrm>
          <a:prstGeom prst="rect">
            <a:avLst/>
          </a:prstGeom>
        </p:spPr>
      </p:pic>
      <p:sp>
        <p:nvSpPr>
          <p:cNvPr name="TextBox 6" id="6"/>
          <p:cNvSpPr txBox="true"/>
          <p:nvPr/>
        </p:nvSpPr>
        <p:spPr>
          <a:xfrm rot="0">
            <a:off x="9449510" y="1104900"/>
            <a:ext cx="8838490" cy="1139190"/>
          </a:xfrm>
          <a:prstGeom prst="rect">
            <a:avLst/>
          </a:prstGeom>
        </p:spPr>
        <p:txBody>
          <a:bodyPr anchor="t" rtlCol="false" tIns="0" lIns="0" bIns="0" rIns="0">
            <a:spAutoFit/>
          </a:bodyPr>
          <a:lstStyle/>
          <a:p>
            <a:pPr algn="just">
              <a:lnSpc>
                <a:spcPts val="8880"/>
              </a:lnSpc>
            </a:pPr>
            <a:r>
              <a:rPr lang="en-US" sz="8000">
                <a:solidFill>
                  <a:srgbClr val="FFFFFF"/>
                </a:solidFill>
                <a:latin typeface="Saira Condensed Medium"/>
              </a:rPr>
              <a:t>ArduPilot Nedir?</a:t>
            </a:r>
          </a:p>
        </p:txBody>
      </p:sp>
      <p:sp>
        <p:nvSpPr>
          <p:cNvPr name="TextBox 7" id="7"/>
          <p:cNvSpPr txBox="true"/>
          <p:nvPr/>
        </p:nvSpPr>
        <p:spPr>
          <a:xfrm rot="0">
            <a:off x="9144000" y="3453689"/>
            <a:ext cx="9144000" cy="4124325"/>
          </a:xfrm>
          <a:prstGeom prst="rect">
            <a:avLst/>
          </a:prstGeom>
        </p:spPr>
        <p:txBody>
          <a:bodyPr anchor="t" rtlCol="false" tIns="0" lIns="0" bIns="0" rIns="0">
            <a:spAutoFit/>
          </a:bodyPr>
          <a:lstStyle/>
          <a:p>
            <a:pPr>
              <a:lnSpc>
                <a:spcPts val="3600"/>
              </a:lnSpc>
            </a:pPr>
            <a:r>
              <a:rPr lang="en-US" sz="3000">
                <a:solidFill>
                  <a:srgbClr val="FFFFFF"/>
                </a:solidFill>
                <a:latin typeface="TT Commons Pro Expanded"/>
              </a:rPr>
              <a:t>ArduPilot : Dünyanın En Popüler Açık Kaynaklı Otonom Araç Yazılım Platformu.</a:t>
            </a:r>
          </a:p>
          <a:p>
            <a:pPr>
              <a:lnSpc>
                <a:spcPts val="3600"/>
              </a:lnSpc>
            </a:pPr>
          </a:p>
          <a:p>
            <a:pPr>
              <a:lnSpc>
                <a:spcPts val="3600"/>
              </a:lnSpc>
            </a:pPr>
            <a:r>
              <a:rPr lang="en-US" sz="3000">
                <a:solidFill>
                  <a:srgbClr val="FFFFFF"/>
                </a:solidFill>
                <a:latin typeface="TT Commons Pro Expanded"/>
              </a:rPr>
              <a:t>ArduPilot Başta İHA'lar olmak üzere İHA, İKA, İDA ve araçlar ile haberleşme sistemlerinin birbirinin takibini sağlayan Antenna Tracker sistemlerinin otonom yada yarı otonom olarak çalışması, uzaktan kontrolü ve takibine olanak sağlayan bir yazılım platformu ve ekosistemidir.</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a:off x="0" y="0"/>
            <a:ext cx="18288000" cy="10287000"/>
          </a:xfrm>
          <a:prstGeom prst="rect">
            <a:avLst/>
          </a:prstGeom>
        </p:spPr>
      </p:pic>
      <p:sp>
        <p:nvSpPr>
          <p:cNvPr name="AutoShape 3" id="3"/>
          <p:cNvSpPr/>
          <p:nvPr/>
        </p:nvSpPr>
        <p:spPr>
          <a:xfrm rot="0">
            <a:off x="9144000" y="2434590"/>
            <a:ext cx="9336213"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true" flipV="false" rot="0">
            <a:off x="1028700" y="7077972"/>
            <a:ext cx="2567222" cy="3209028"/>
          </a:xfrm>
          <a:prstGeom prst="rect">
            <a:avLst/>
          </a:prstGeom>
        </p:spPr>
      </p:pic>
      <p:pic>
        <p:nvPicPr>
          <p:cNvPr name="Picture 5" id="5"/>
          <p:cNvPicPr>
            <a:picLocks noChangeAspect="true"/>
          </p:cNvPicPr>
          <p:nvPr/>
        </p:nvPicPr>
        <p:blipFill>
          <a:blip r:embed="rId6"/>
          <a:srcRect l="0" t="0" r="0" b="0"/>
          <a:stretch>
            <a:fillRect/>
          </a:stretch>
        </p:blipFill>
        <p:spPr>
          <a:xfrm flipH="false" flipV="false" rot="0">
            <a:off x="0" y="3129915"/>
            <a:ext cx="8882404" cy="3900856"/>
          </a:xfrm>
          <a:prstGeom prst="rect">
            <a:avLst/>
          </a:prstGeom>
        </p:spPr>
      </p:pic>
      <p:sp>
        <p:nvSpPr>
          <p:cNvPr name="TextBox 6" id="6"/>
          <p:cNvSpPr txBox="true"/>
          <p:nvPr/>
        </p:nvSpPr>
        <p:spPr>
          <a:xfrm rot="0">
            <a:off x="9476915" y="1104900"/>
            <a:ext cx="8811085" cy="1139190"/>
          </a:xfrm>
          <a:prstGeom prst="rect">
            <a:avLst/>
          </a:prstGeom>
        </p:spPr>
        <p:txBody>
          <a:bodyPr anchor="t" rtlCol="false" tIns="0" lIns="0" bIns="0" rIns="0">
            <a:spAutoFit/>
          </a:bodyPr>
          <a:lstStyle/>
          <a:p>
            <a:pPr algn="just">
              <a:lnSpc>
                <a:spcPts val="8880"/>
              </a:lnSpc>
            </a:pPr>
            <a:r>
              <a:rPr lang="en-US" sz="8000">
                <a:solidFill>
                  <a:srgbClr val="FFFFFF"/>
                </a:solidFill>
                <a:latin typeface="Saira Condensed Medium"/>
              </a:rPr>
              <a:t> </a:t>
            </a:r>
            <a:r>
              <a:rPr lang="en-US" sz="8000">
                <a:solidFill>
                  <a:srgbClr val="FFFFFF"/>
                </a:solidFill>
                <a:latin typeface="Saira Condensed Medium"/>
              </a:rPr>
              <a:t>ArduPilot Özellikleri</a:t>
            </a:r>
          </a:p>
        </p:txBody>
      </p:sp>
      <p:sp>
        <p:nvSpPr>
          <p:cNvPr name="TextBox 7" id="7"/>
          <p:cNvSpPr txBox="true"/>
          <p:nvPr/>
        </p:nvSpPr>
        <p:spPr>
          <a:xfrm rot="0">
            <a:off x="9144000" y="2663190"/>
            <a:ext cx="9144000" cy="6410325"/>
          </a:xfrm>
          <a:prstGeom prst="rect">
            <a:avLst/>
          </a:prstGeom>
        </p:spPr>
        <p:txBody>
          <a:bodyPr anchor="t" rtlCol="false" tIns="0" lIns="0" bIns="0" rIns="0">
            <a:spAutoFit/>
          </a:bodyPr>
          <a:lstStyle/>
          <a:p>
            <a:pPr>
              <a:lnSpc>
                <a:spcPts val="3600"/>
              </a:lnSpc>
            </a:pPr>
            <a:r>
              <a:rPr lang="en-US" sz="3000">
                <a:solidFill>
                  <a:srgbClr val="FFFFFF"/>
                </a:solidFill>
                <a:latin typeface="TT Commons Pro Expanded"/>
              </a:rPr>
              <a:t>ArduPilot Neden Bu Kadar Popüler?</a:t>
            </a:r>
          </a:p>
          <a:p>
            <a:pPr>
              <a:lnSpc>
                <a:spcPts val="3600"/>
              </a:lnSpc>
            </a:pPr>
          </a:p>
          <a:p>
            <a:pPr>
              <a:lnSpc>
                <a:spcPts val="3600"/>
              </a:lnSpc>
            </a:pPr>
            <a:r>
              <a:rPr lang="en-US" sz="3000">
                <a:solidFill>
                  <a:srgbClr val="FFFFFF"/>
                </a:solidFill>
                <a:latin typeface="TT Commons Pro Expanded"/>
              </a:rPr>
              <a:t>ArduPilot ekosistemi, otonom araçlarda son kullanıcıya ulaşan ilk sistem olarak kabul edilebilir. Havacılık sektöründeki meraklı kitle, yeni teknolojilere daima açık olması, ArduPilot'un benimsenmesinde büyük rol oynamıştır.</a:t>
            </a:r>
          </a:p>
          <a:p>
            <a:pPr>
              <a:lnSpc>
                <a:spcPts val="3600"/>
              </a:lnSpc>
            </a:pPr>
          </a:p>
          <a:p>
            <a:pPr>
              <a:lnSpc>
                <a:spcPts val="3600"/>
              </a:lnSpc>
            </a:pPr>
            <a:r>
              <a:rPr lang="en-US" sz="3000">
                <a:solidFill>
                  <a:srgbClr val="FFFFFF"/>
                </a:solidFill>
                <a:latin typeface="TT Commons Pro Expanded"/>
              </a:rPr>
              <a:t>Kullanım kolaylığı, çok sayıda eğitim materyali ve dokümantasyonunun bulunması ve sıradan dronelardan askeri sınıf SİHA'lara kadar birçok farklı araçta kullanılabilmesi, ArduPilot'un popülerleşmesinde etkilidir.</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AutoShape 3" id="3"/>
          <p:cNvSpPr/>
          <p:nvPr/>
        </p:nvSpPr>
        <p:spPr>
          <a:xfrm rot="0">
            <a:off x="9144000" y="2434590"/>
            <a:ext cx="9336213"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028700" y="7077972"/>
            <a:ext cx="2567222" cy="3209028"/>
          </a:xfrm>
          <a:prstGeom prst="rect">
            <a:avLst/>
          </a:prstGeom>
        </p:spPr>
      </p:pic>
      <p:pic>
        <p:nvPicPr>
          <p:cNvPr name="Picture 5" id="5"/>
          <p:cNvPicPr>
            <a:picLocks noChangeAspect="true"/>
          </p:cNvPicPr>
          <p:nvPr/>
        </p:nvPicPr>
        <p:blipFill>
          <a:blip r:embed="rId5"/>
          <a:srcRect l="26536" t="0" r="0" b="58933"/>
          <a:stretch>
            <a:fillRect/>
          </a:stretch>
        </p:blipFill>
        <p:spPr>
          <a:xfrm flipH="false" flipV="false" rot="0">
            <a:off x="1028700" y="3865238"/>
            <a:ext cx="6401330" cy="2236477"/>
          </a:xfrm>
          <a:prstGeom prst="rect">
            <a:avLst/>
          </a:prstGeom>
        </p:spPr>
      </p:pic>
      <p:sp>
        <p:nvSpPr>
          <p:cNvPr name="TextBox 6" id="6"/>
          <p:cNvSpPr txBox="true"/>
          <p:nvPr/>
        </p:nvSpPr>
        <p:spPr>
          <a:xfrm rot="0">
            <a:off x="9476915" y="1104900"/>
            <a:ext cx="8811085" cy="1139190"/>
          </a:xfrm>
          <a:prstGeom prst="rect">
            <a:avLst/>
          </a:prstGeom>
        </p:spPr>
        <p:txBody>
          <a:bodyPr anchor="t" rtlCol="false" tIns="0" lIns="0" bIns="0" rIns="0">
            <a:spAutoFit/>
          </a:bodyPr>
          <a:lstStyle/>
          <a:p>
            <a:pPr algn="just">
              <a:lnSpc>
                <a:spcPts val="8880"/>
              </a:lnSpc>
            </a:pPr>
            <a:r>
              <a:rPr lang="en-US" sz="8000">
                <a:solidFill>
                  <a:srgbClr val="FFFFFF"/>
                </a:solidFill>
                <a:latin typeface="Saira Condensed Medium"/>
              </a:rPr>
              <a:t>Mission Planner Nedir?</a:t>
            </a:r>
          </a:p>
        </p:txBody>
      </p:sp>
      <p:sp>
        <p:nvSpPr>
          <p:cNvPr name="TextBox 7" id="7"/>
          <p:cNvSpPr txBox="true"/>
          <p:nvPr/>
        </p:nvSpPr>
        <p:spPr>
          <a:xfrm rot="0">
            <a:off x="9144000" y="2663190"/>
            <a:ext cx="9144000" cy="6867525"/>
          </a:xfrm>
          <a:prstGeom prst="rect">
            <a:avLst/>
          </a:prstGeom>
        </p:spPr>
        <p:txBody>
          <a:bodyPr anchor="t" rtlCol="false" tIns="0" lIns="0" bIns="0" rIns="0">
            <a:spAutoFit/>
          </a:bodyPr>
          <a:lstStyle/>
          <a:p>
            <a:pPr>
              <a:lnSpc>
                <a:spcPts val="3600"/>
              </a:lnSpc>
            </a:pPr>
            <a:r>
              <a:rPr lang="en-US" sz="3000">
                <a:solidFill>
                  <a:srgbClr val="FFFFFF"/>
                </a:solidFill>
                <a:latin typeface="TT Commons Pro Expanded"/>
              </a:rPr>
              <a:t>ArduPilot'un Yer İstasyonu: Mission Planner</a:t>
            </a:r>
          </a:p>
          <a:p>
            <a:pPr>
              <a:lnSpc>
                <a:spcPts val="3600"/>
              </a:lnSpc>
            </a:pPr>
          </a:p>
          <a:p>
            <a:pPr>
              <a:lnSpc>
                <a:spcPts val="3600"/>
              </a:lnSpc>
            </a:pPr>
            <a:r>
              <a:rPr lang="en-US" sz="3000">
                <a:solidFill>
                  <a:srgbClr val="FFFFFF"/>
                </a:solidFill>
                <a:latin typeface="TT Commons Pro Expanded"/>
              </a:rPr>
              <a:t>Mission Planner, ArduPilot yazılımı ile tamamen uyumlu olan ve birçok senaryoda yeterli olan yer istasyonu GCS (Ground Control Station) olarak hizmet vermektedir. GCS'ler sayesinde araçların anlık olarak izlenmesi, otonom görev planlaması yapılması ve hava, deniz veya kara araçlarının kontrolünde birçok özellik sağlanması mümkündür.</a:t>
            </a:r>
          </a:p>
          <a:p>
            <a:pPr>
              <a:lnSpc>
                <a:spcPts val="3600"/>
              </a:lnSpc>
            </a:pPr>
          </a:p>
          <a:p>
            <a:pPr>
              <a:lnSpc>
                <a:spcPts val="3600"/>
              </a:lnSpc>
            </a:pPr>
            <a:r>
              <a:rPr lang="en-US" sz="3000">
                <a:solidFill>
                  <a:srgbClr val="FFFFFF"/>
                </a:solidFill>
                <a:latin typeface="TT Commons Pro Expanded"/>
              </a:rPr>
              <a:t>QGroundControl, Mission Planner'ın en güçlü rakibi olarak piyasada yer almaktadır. Bunun yanı sıra Betaflight gibi farklı uygulamalar da mevcuttur.</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AutoShape 3" id="3"/>
          <p:cNvSpPr/>
          <p:nvPr/>
        </p:nvSpPr>
        <p:spPr>
          <a:xfrm rot="0">
            <a:off x="9144000" y="2434590"/>
            <a:ext cx="9336213"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028700" y="7077972"/>
            <a:ext cx="2567222" cy="3209028"/>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320953" y="1856538"/>
            <a:ext cx="8622417" cy="4659430"/>
          </a:xfrm>
          <a:prstGeom prst="rect">
            <a:avLst/>
          </a:prstGeom>
        </p:spPr>
      </p:pic>
      <p:sp>
        <p:nvSpPr>
          <p:cNvPr name="TextBox 6" id="6"/>
          <p:cNvSpPr txBox="true"/>
          <p:nvPr/>
        </p:nvSpPr>
        <p:spPr>
          <a:xfrm rot="0">
            <a:off x="9310458" y="1085850"/>
            <a:ext cx="8811085" cy="973076"/>
          </a:xfrm>
          <a:prstGeom prst="rect">
            <a:avLst/>
          </a:prstGeom>
        </p:spPr>
        <p:txBody>
          <a:bodyPr anchor="t" rtlCol="false" tIns="0" lIns="0" bIns="0" rIns="0">
            <a:spAutoFit/>
          </a:bodyPr>
          <a:lstStyle/>
          <a:p>
            <a:pPr algn="just">
              <a:lnSpc>
                <a:spcPts val="7548"/>
              </a:lnSpc>
            </a:pPr>
            <a:r>
              <a:rPr lang="en-US" sz="6800">
                <a:solidFill>
                  <a:srgbClr val="FFFFFF"/>
                </a:solidFill>
                <a:latin typeface="Saira Condensed Medium"/>
              </a:rPr>
              <a:t>Mission Planner'ın Özellikleri</a:t>
            </a:r>
          </a:p>
        </p:txBody>
      </p:sp>
      <p:sp>
        <p:nvSpPr>
          <p:cNvPr name="TextBox 7" id="7"/>
          <p:cNvSpPr txBox="true"/>
          <p:nvPr/>
        </p:nvSpPr>
        <p:spPr>
          <a:xfrm rot="0">
            <a:off x="9144000" y="2672715"/>
            <a:ext cx="9144000" cy="6515100"/>
          </a:xfrm>
          <a:prstGeom prst="rect">
            <a:avLst/>
          </a:prstGeom>
        </p:spPr>
        <p:txBody>
          <a:bodyPr anchor="t" rtlCol="false" tIns="0" lIns="0" bIns="0" rIns="0">
            <a:spAutoFit/>
          </a:bodyPr>
          <a:lstStyle/>
          <a:p>
            <a:pPr>
              <a:lnSpc>
                <a:spcPts val="2760"/>
              </a:lnSpc>
            </a:pPr>
            <a:r>
              <a:rPr lang="en-US" sz="2300">
                <a:solidFill>
                  <a:srgbClr val="FFFFFF"/>
                </a:solidFill>
                <a:latin typeface="TT Commons Pro Expanded"/>
              </a:rPr>
              <a:t>Mission Planner'ın Öne Çıkan Özellikleri </a:t>
            </a:r>
          </a:p>
          <a:p>
            <a:pPr>
              <a:lnSpc>
                <a:spcPts val="2760"/>
              </a:lnSpc>
            </a:pPr>
          </a:p>
          <a:p>
            <a:pPr>
              <a:lnSpc>
                <a:spcPts val="2760"/>
              </a:lnSpc>
            </a:pPr>
            <a:r>
              <a:rPr lang="en-US" sz="2300">
                <a:solidFill>
                  <a:srgbClr val="FFFFFF"/>
                </a:solidFill>
                <a:latin typeface="TT Commons Pro Expanded"/>
              </a:rPr>
              <a:t>Mission Planner, drone uçuşları için kullanılan bir yazılım programıdır. Bazı özellikleri şunlardır:</a:t>
            </a:r>
          </a:p>
          <a:p>
            <a:pPr>
              <a:lnSpc>
                <a:spcPts val="2760"/>
              </a:lnSpc>
            </a:pPr>
          </a:p>
          <a:p>
            <a:pPr marL="496574" indent="-248287" lvl="1">
              <a:lnSpc>
                <a:spcPts val="2760"/>
              </a:lnSpc>
              <a:buFont typeface="Arial"/>
              <a:buChar char="•"/>
            </a:pPr>
            <a:r>
              <a:rPr lang="en-US" sz="2300">
                <a:solidFill>
                  <a:srgbClr val="FFFFFF"/>
                </a:solidFill>
                <a:latin typeface="TT Commons Pro Expanded"/>
              </a:rPr>
              <a:t>Araç kontrolü: Araçları kontrol etmek için kullanılır.</a:t>
            </a:r>
          </a:p>
          <a:p>
            <a:pPr marL="496574" indent="-248287" lvl="1">
              <a:lnSpc>
                <a:spcPts val="2760"/>
              </a:lnSpc>
              <a:buFont typeface="Arial"/>
              <a:buChar char="•"/>
            </a:pPr>
            <a:r>
              <a:rPr lang="en-US" sz="2300">
                <a:solidFill>
                  <a:srgbClr val="FFFFFF"/>
                </a:solidFill>
                <a:latin typeface="TT Commons Pro Expanded"/>
              </a:rPr>
              <a:t>Görev planlama: Araçların belirli bir görevi yerine getirmesi için gerekli planlamaları yapmanızı sağlar.</a:t>
            </a:r>
          </a:p>
          <a:p>
            <a:pPr marL="496574" indent="-248287" lvl="1">
              <a:lnSpc>
                <a:spcPts val="2760"/>
              </a:lnSpc>
              <a:buFont typeface="Arial"/>
              <a:buChar char="•"/>
            </a:pPr>
            <a:r>
              <a:rPr lang="en-US" sz="2300">
                <a:solidFill>
                  <a:srgbClr val="FFFFFF"/>
                </a:solidFill>
                <a:latin typeface="TT Commons Pro Expanded"/>
              </a:rPr>
              <a:t>Harita görüntüleme: Araçların seyir rotası üzerindeki bölgeyi harita üzerinde görüntülemenize imkan verir.</a:t>
            </a:r>
          </a:p>
          <a:p>
            <a:pPr marL="496574" indent="-248287" lvl="1">
              <a:lnSpc>
                <a:spcPts val="2760"/>
              </a:lnSpc>
              <a:buFont typeface="Arial"/>
              <a:buChar char="•"/>
            </a:pPr>
            <a:r>
              <a:rPr lang="en-US" sz="2300">
                <a:solidFill>
                  <a:srgbClr val="FFFFFF"/>
                </a:solidFill>
                <a:latin typeface="TT Commons Pro Expanded"/>
              </a:rPr>
              <a:t>Telemetri verileri: Araçların seyir sırasında toplanan telemetri verilerini görüntüleyebilirsiniz.</a:t>
            </a:r>
          </a:p>
          <a:p>
            <a:pPr marL="496574" indent="-248287" lvl="1">
              <a:lnSpc>
                <a:spcPts val="2760"/>
              </a:lnSpc>
              <a:buFont typeface="Arial"/>
              <a:buChar char="•"/>
            </a:pPr>
            <a:r>
              <a:rPr lang="en-US" sz="2300">
                <a:solidFill>
                  <a:srgbClr val="FFFFFF"/>
                </a:solidFill>
                <a:latin typeface="TT Commons Pro Expanded"/>
              </a:rPr>
              <a:t>Video akışı: Aracın  kamerasından canlı video akışı alabilirsiniz.</a:t>
            </a:r>
          </a:p>
          <a:p>
            <a:pPr marL="496574" indent="-248287" lvl="1">
              <a:lnSpc>
                <a:spcPts val="2760"/>
              </a:lnSpc>
              <a:buFont typeface="Arial"/>
              <a:buChar char="•"/>
            </a:pPr>
            <a:r>
              <a:rPr lang="en-US" sz="2300">
                <a:solidFill>
                  <a:srgbClr val="FFFFFF"/>
                </a:solidFill>
                <a:latin typeface="TT Commons Pro Expanded"/>
              </a:rPr>
              <a:t>Simülasyon: İHA uçuşlarını simüle ederek, olası sorunları önceden tespit etmenizi sağlar.</a:t>
            </a:r>
          </a:p>
          <a:p>
            <a:pPr>
              <a:lnSpc>
                <a:spcPts val="2760"/>
              </a:lnSpc>
            </a:pPr>
            <a:r>
              <a:rPr lang="en-US" sz="2300">
                <a:solidFill>
                  <a:srgbClr val="FFFFFF"/>
                </a:solidFill>
                <a:latin typeface="TT Commons Pro Expanded"/>
              </a:rPr>
              <a:t>Bu özelliklerin yanı sıra, Mission Planner çok sayıda araç konfigürasyonu ile uyumlu çalışır ve açık kaynak bir yazılımdır.</a:t>
            </a:r>
          </a:p>
          <a:p>
            <a:pPr>
              <a:lnSpc>
                <a:spcPts val="2760"/>
              </a:lnSpc>
            </a:pP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AutoShape 3" id="3"/>
          <p:cNvSpPr/>
          <p:nvPr/>
        </p:nvSpPr>
        <p:spPr>
          <a:xfrm rot="0">
            <a:off x="9144000" y="2434590"/>
            <a:ext cx="9336213"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true" flipV="false" rot="0">
            <a:off x="1028700" y="7077972"/>
            <a:ext cx="2567222" cy="3209028"/>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320953" y="1856538"/>
            <a:ext cx="8622417" cy="4659430"/>
          </a:xfrm>
          <a:prstGeom prst="rect">
            <a:avLst/>
          </a:prstGeom>
        </p:spPr>
      </p:pic>
      <p:sp>
        <p:nvSpPr>
          <p:cNvPr name="TextBox 6" id="6"/>
          <p:cNvSpPr txBox="true"/>
          <p:nvPr/>
        </p:nvSpPr>
        <p:spPr>
          <a:xfrm rot="0">
            <a:off x="9310458" y="1224076"/>
            <a:ext cx="8811085" cy="632463"/>
          </a:xfrm>
          <a:prstGeom prst="rect">
            <a:avLst/>
          </a:prstGeom>
        </p:spPr>
        <p:txBody>
          <a:bodyPr anchor="t" rtlCol="false" tIns="0" lIns="0" bIns="0" rIns="0">
            <a:spAutoFit/>
          </a:bodyPr>
          <a:lstStyle/>
          <a:p>
            <a:pPr algn="just">
              <a:lnSpc>
                <a:spcPts val="4995"/>
              </a:lnSpc>
            </a:pPr>
            <a:r>
              <a:rPr lang="en-US" sz="4500">
                <a:solidFill>
                  <a:srgbClr val="FFFFFF"/>
                </a:solidFill>
                <a:latin typeface="Saira Condensed Medium"/>
              </a:rPr>
              <a:t>ArduPilot ve Mission Planner Entegrasyonu</a:t>
            </a:r>
          </a:p>
        </p:txBody>
      </p:sp>
      <p:sp>
        <p:nvSpPr>
          <p:cNvPr name="TextBox 7" id="7"/>
          <p:cNvSpPr txBox="true"/>
          <p:nvPr/>
        </p:nvSpPr>
        <p:spPr>
          <a:xfrm rot="0">
            <a:off x="9144000" y="2672715"/>
            <a:ext cx="9144000" cy="3771900"/>
          </a:xfrm>
          <a:prstGeom prst="rect">
            <a:avLst/>
          </a:prstGeom>
        </p:spPr>
        <p:txBody>
          <a:bodyPr anchor="t" rtlCol="false" tIns="0" lIns="0" bIns="0" rIns="0">
            <a:spAutoFit/>
          </a:bodyPr>
          <a:lstStyle/>
          <a:p>
            <a:pPr>
              <a:lnSpc>
                <a:spcPts val="2760"/>
              </a:lnSpc>
            </a:pPr>
            <a:r>
              <a:rPr lang="en-US" sz="2300">
                <a:solidFill>
                  <a:srgbClr val="FFFFFF"/>
                </a:solidFill>
                <a:latin typeface="TT Commons Pro Expanded"/>
              </a:rPr>
              <a:t>ArduPilot ve Mission Planner, İHA (İnsansız Hava Aracı) operasyonları için güçlü bir entegrasyon ve uyumluluk sağlayan bir ikilidir. ArduPilot, geniş bir donanım yelpazesiyle uyumlu çalışabilen açık kaynaklı bir otonom uçuş kontrol yazılımıdır. Arduino tabanlı mimarisi sayesinde farklı İHA platformları ve donanım bileşenleriyle sorunsuz bir şekilde entegre olabilir. Mission Planner ise ArduPilot ile uyumlu bir zemin istasyonu yazılımıdır. Kullanıcılar, Mission Planner aracılığıyla ArduPilot üzerinde uçuş parametrelerini yapılandırabilir, görev planlaması yapabilir, otomatik görevler oluşturabilir ve gerçek zamanlı telemetri verilerini izleyebilirler</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a:off x="0" y="0"/>
            <a:ext cx="18288000" cy="10287000"/>
          </a:xfrm>
          <a:prstGeom prst="rect">
            <a:avLst/>
          </a:prstGeom>
        </p:spPr>
      </p:pic>
      <p:sp>
        <p:nvSpPr>
          <p:cNvPr name="AutoShape 3" id="3"/>
          <p:cNvSpPr/>
          <p:nvPr/>
        </p:nvSpPr>
        <p:spPr>
          <a:xfrm>
            <a:off x="9012326" y="2458403"/>
            <a:ext cx="9467887" cy="0"/>
          </a:xfrm>
          <a:prstGeom prst="line">
            <a:avLst/>
          </a:prstGeom>
          <a:ln cap="flat" w="47625">
            <a:solidFill>
              <a:srgbClr val="FFFFFF"/>
            </a:solidFill>
            <a:prstDash val="solid"/>
            <a:headEnd type="oval" len="lg" w="lg"/>
            <a:tailEnd type="oval" len="lg" w="lg"/>
          </a:ln>
        </p:spPr>
      </p:sp>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true" flipV="true" rot="0">
            <a:off x="0" y="-88020"/>
            <a:ext cx="2567222" cy="3209028"/>
          </a:xfrm>
          <a:prstGeom prst="rect">
            <a:avLst/>
          </a:prstGeom>
        </p:spPr>
      </p:pic>
      <p:sp>
        <p:nvSpPr>
          <p:cNvPr name="TextBox 5" id="5"/>
          <p:cNvSpPr txBox="true"/>
          <p:nvPr/>
        </p:nvSpPr>
        <p:spPr>
          <a:xfrm rot="0">
            <a:off x="9244621" y="1506853"/>
            <a:ext cx="8811085" cy="632463"/>
          </a:xfrm>
          <a:prstGeom prst="rect">
            <a:avLst/>
          </a:prstGeom>
        </p:spPr>
        <p:txBody>
          <a:bodyPr anchor="t" rtlCol="false" tIns="0" lIns="0" bIns="0" rIns="0">
            <a:spAutoFit/>
          </a:bodyPr>
          <a:lstStyle/>
          <a:p>
            <a:pPr algn="just">
              <a:lnSpc>
                <a:spcPts val="4995"/>
              </a:lnSpc>
            </a:pPr>
            <a:r>
              <a:rPr lang="en-US" sz="4500">
                <a:solidFill>
                  <a:srgbClr val="FFFFFF"/>
                </a:solidFill>
                <a:latin typeface="Saira Condensed Medium"/>
              </a:rPr>
              <a:t> </a:t>
            </a:r>
            <a:r>
              <a:rPr lang="en-US" sz="4500">
                <a:solidFill>
                  <a:srgbClr val="FFFFFF"/>
                </a:solidFill>
                <a:latin typeface="Saira Condensed Medium"/>
              </a:rPr>
              <a:t>Uygulama Örnekleri</a:t>
            </a:r>
          </a:p>
        </p:txBody>
      </p:sp>
      <p:sp>
        <p:nvSpPr>
          <p:cNvPr name="TextBox 6" id="6"/>
          <p:cNvSpPr txBox="true"/>
          <p:nvPr/>
        </p:nvSpPr>
        <p:spPr>
          <a:xfrm rot="0">
            <a:off x="0" y="3429000"/>
            <a:ext cx="5652779" cy="5829300"/>
          </a:xfrm>
          <a:prstGeom prst="rect">
            <a:avLst/>
          </a:prstGeom>
        </p:spPr>
        <p:txBody>
          <a:bodyPr anchor="t" rtlCol="false" tIns="0" lIns="0" bIns="0" rIns="0">
            <a:spAutoFit/>
          </a:bodyPr>
          <a:lstStyle/>
          <a:p>
            <a:pPr>
              <a:lnSpc>
                <a:spcPts val="2760"/>
              </a:lnSpc>
            </a:pPr>
          </a:p>
          <a:p>
            <a:pPr marL="496574" indent="-248287" lvl="1">
              <a:lnSpc>
                <a:spcPts val="2760"/>
              </a:lnSpc>
              <a:buFont typeface="Arial"/>
              <a:buChar char="•"/>
            </a:pPr>
            <a:r>
              <a:rPr lang="en-US" sz="2300">
                <a:solidFill>
                  <a:srgbClr val="FFFFFF"/>
                </a:solidFill>
                <a:latin typeface="TT Commons Pro Expanded Bold"/>
              </a:rPr>
              <a:t>QuadCopter (X, Plus, H, V)</a:t>
            </a:r>
          </a:p>
          <a:p>
            <a:pPr marL="496574" indent="-248287" lvl="1">
              <a:lnSpc>
                <a:spcPts val="2760"/>
              </a:lnSpc>
              <a:buFont typeface="Arial"/>
              <a:buChar char="•"/>
            </a:pPr>
            <a:r>
              <a:rPr lang="en-US" sz="2300">
                <a:solidFill>
                  <a:srgbClr val="FFFFFF"/>
                </a:solidFill>
                <a:latin typeface="TT Commons Pro Expanded Bold"/>
              </a:rPr>
              <a:t>HexaCopter</a:t>
            </a:r>
          </a:p>
          <a:p>
            <a:pPr marL="496574" indent="-248287" lvl="1">
              <a:lnSpc>
                <a:spcPts val="2760"/>
              </a:lnSpc>
              <a:buFont typeface="Arial"/>
              <a:buChar char="•"/>
            </a:pPr>
            <a:r>
              <a:rPr lang="en-US" sz="2300">
                <a:solidFill>
                  <a:srgbClr val="FFFFFF"/>
                </a:solidFill>
                <a:latin typeface="TT Commons Pro Expanded Bold"/>
              </a:rPr>
              <a:t>Dodeca-HexaCopter</a:t>
            </a:r>
          </a:p>
          <a:p>
            <a:pPr marL="496574" indent="-248287" lvl="1">
              <a:lnSpc>
                <a:spcPts val="2760"/>
              </a:lnSpc>
              <a:buFont typeface="Arial"/>
              <a:buChar char="•"/>
            </a:pPr>
            <a:r>
              <a:rPr lang="en-US" sz="2300">
                <a:solidFill>
                  <a:srgbClr val="FFFFFF"/>
                </a:solidFill>
                <a:latin typeface="TT Commons Pro Expanded Bold"/>
              </a:rPr>
              <a:t>OctaCopter</a:t>
            </a:r>
          </a:p>
          <a:p>
            <a:pPr marL="496574" indent="-248287" lvl="1">
              <a:lnSpc>
                <a:spcPts val="2760"/>
              </a:lnSpc>
              <a:buFont typeface="Arial"/>
              <a:buChar char="•"/>
            </a:pPr>
            <a:r>
              <a:rPr lang="en-US" sz="2300">
                <a:solidFill>
                  <a:srgbClr val="FFFFFF"/>
                </a:solidFill>
                <a:latin typeface="TT Commons Pro Expanded Bold"/>
              </a:rPr>
              <a:t>QuadX8</a:t>
            </a:r>
          </a:p>
          <a:p>
            <a:pPr marL="496574" indent="-248287" lvl="1">
              <a:lnSpc>
                <a:spcPts val="2760"/>
              </a:lnSpc>
              <a:buFont typeface="Arial"/>
              <a:buChar char="•"/>
            </a:pPr>
            <a:r>
              <a:rPr lang="en-US" sz="2300">
                <a:solidFill>
                  <a:srgbClr val="FFFFFF"/>
                </a:solidFill>
                <a:latin typeface="TT Commons Pro Expanded Bold"/>
              </a:rPr>
              <a:t>Y6</a:t>
            </a:r>
          </a:p>
          <a:p>
            <a:pPr marL="496574" indent="-248287" lvl="1">
              <a:lnSpc>
                <a:spcPts val="2760"/>
              </a:lnSpc>
              <a:buFont typeface="Arial"/>
              <a:buChar char="•"/>
            </a:pPr>
            <a:r>
              <a:rPr lang="en-US" sz="2300">
                <a:solidFill>
                  <a:srgbClr val="FFFFFF"/>
                </a:solidFill>
                <a:latin typeface="TT Commons Pro Expanded Bold"/>
              </a:rPr>
              <a:t>TriCopter</a:t>
            </a:r>
          </a:p>
          <a:p>
            <a:pPr marL="496574" indent="-248287" lvl="1">
              <a:lnSpc>
                <a:spcPts val="2760"/>
              </a:lnSpc>
              <a:buFont typeface="Arial"/>
              <a:buChar char="•"/>
            </a:pPr>
            <a:r>
              <a:rPr lang="en-US" sz="2300">
                <a:solidFill>
                  <a:srgbClr val="FFFFFF"/>
                </a:solidFill>
                <a:latin typeface="TT Commons Pro Expanded Bold"/>
              </a:rPr>
              <a:t>Petrol-Boosted TriCopter</a:t>
            </a:r>
          </a:p>
          <a:p>
            <a:pPr marL="496574" indent="-248287" lvl="1">
              <a:lnSpc>
                <a:spcPts val="2760"/>
              </a:lnSpc>
              <a:buFont typeface="Arial"/>
              <a:buChar char="•"/>
            </a:pPr>
            <a:r>
              <a:rPr lang="en-US" sz="2300">
                <a:solidFill>
                  <a:srgbClr val="FFFFFF"/>
                </a:solidFill>
                <a:latin typeface="TT Commons Pro Expanded Bold"/>
              </a:rPr>
              <a:t>Bicopter</a:t>
            </a:r>
          </a:p>
          <a:p>
            <a:pPr marL="496574" indent="-248287" lvl="1">
              <a:lnSpc>
                <a:spcPts val="2760"/>
              </a:lnSpc>
              <a:buFont typeface="Arial"/>
              <a:buChar char="•"/>
            </a:pPr>
            <a:r>
              <a:rPr lang="en-US" sz="2300">
                <a:solidFill>
                  <a:srgbClr val="FFFFFF"/>
                </a:solidFill>
                <a:latin typeface="TT Commons Pro Expanded Bold"/>
              </a:rPr>
              <a:t>SingleCopter</a:t>
            </a:r>
          </a:p>
          <a:p>
            <a:pPr marL="496574" indent="-248287" lvl="1">
              <a:lnSpc>
                <a:spcPts val="2760"/>
              </a:lnSpc>
              <a:buFont typeface="Arial"/>
              <a:buChar char="•"/>
            </a:pPr>
            <a:r>
              <a:rPr lang="en-US" sz="2300">
                <a:solidFill>
                  <a:srgbClr val="FFFFFF"/>
                </a:solidFill>
                <a:latin typeface="TT Commons Pro Expanded Bold"/>
              </a:rPr>
              <a:t>CoaxCopter</a:t>
            </a:r>
          </a:p>
          <a:p>
            <a:pPr marL="496574" indent="-248287" lvl="1">
              <a:lnSpc>
                <a:spcPts val="2760"/>
              </a:lnSpc>
              <a:buFont typeface="Arial"/>
              <a:buChar char="•"/>
            </a:pPr>
            <a:r>
              <a:rPr lang="en-US" sz="2300">
                <a:solidFill>
                  <a:srgbClr val="FFFFFF"/>
                </a:solidFill>
                <a:latin typeface="TT Commons Pro Expanded Bold"/>
              </a:rPr>
              <a:t>CoaxCopter - Thrust-Vectored</a:t>
            </a:r>
          </a:p>
          <a:p>
            <a:pPr marL="496574" indent="-248287" lvl="1">
              <a:lnSpc>
                <a:spcPts val="2760"/>
              </a:lnSpc>
              <a:buFont typeface="Arial"/>
              <a:buChar char="•"/>
            </a:pPr>
            <a:r>
              <a:rPr lang="en-US" sz="2300">
                <a:solidFill>
                  <a:srgbClr val="FFFFFF"/>
                </a:solidFill>
                <a:latin typeface="TT Commons Pro Expanded Bold"/>
              </a:rPr>
              <a:t>6-DOF Multicopter</a:t>
            </a:r>
          </a:p>
          <a:p>
            <a:pPr marL="496574" indent="-248287" lvl="1">
              <a:lnSpc>
                <a:spcPts val="2760"/>
              </a:lnSpc>
              <a:buFont typeface="Arial"/>
              <a:buChar char="•"/>
            </a:pPr>
            <a:r>
              <a:rPr lang="en-US" sz="2300">
                <a:solidFill>
                  <a:srgbClr val="FFFFFF"/>
                </a:solidFill>
                <a:latin typeface="TT Commons Pro Expanded Bold"/>
              </a:rPr>
              <a:t>HeliQuad</a:t>
            </a:r>
          </a:p>
          <a:p>
            <a:pPr marL="496574" indent="-248287" lvl="1">
              <a:lnSpc>
                <a:spcPts val="2760"/>
              </a:lnSpc>
              <a:buFont typeface="Arial"/>
              <a:buChar char="•"/>
            </a:pPr>
            <a:r>
              <a:rPr lang="en-US" sz="2300">
                <a:solidFill>
                  <a:srgbClr val="FFFFFF"/>
                </a:solidFill>
                <a:latin typeface="TT Commons Pro Expanded Bold"/>
              </a:rPr>
              <a:t>Helicopter</a:t>
            </a:r>
          </a:p>
          <a:p>
            <a:pPr>
              <a:lnSpc>
                <a:spcPts val="2760"/>
              </a:lnSpc>
            </a:pPr>
          </a:p>
        </p:txBody>
      </p:sp>
      <p:sp>
        <p:nvSpPr>
          <p:cNvPr name="TextBox 7" id="7"/>
          <p:cNvSpPr txBox="true"/>
          <p:nvPr/>
        </p:nvSpPr>
        <p:spPr>
          <a:xfrm rot="0">
            <a:off x="9012326" y="2663190"/>
            <a:ext cx="9275674" cy="466725"/>
          </a:xfrm>
          <a:prstGeom prst="rect">
            <a:avLst/>
          </a:prstGeom>
        </p:spPr>
        <p:txBody>
          <a:bodyPr anchor="t" rtlCol="false" tIns="0" lIns="0" bIns="0" rIns="0">
            <a:spAutoFit/>
          </a:bodyPr>
          <a:lstStyle/>
          <a:p>
            <a:pPr>
              <a:lnSpc>
                <a:spcPts val="3600"/>
              </a:lnSpc>
            </a:pPr>
            <a:r>
              <a:rPr lang="en-US" sz="3000">
                <a:solidFill>
                  <a:srgbClr val="FFFFFF"/>
                </a:solidFill>
                <a:latin typeface="TT Commons Pro Expanded"/>
              </a:rPr>
              <a:t>ArduPilot'un desteklediği araç konfigürasyonları</a:t>
            </a:r>
          </a:p>
        </p:txBody>
      </p:sp>
      <p:sp>
        <p:nvSpPr>
          <p:cNvPr name="TextBox 8" id="8"/>
          <p:cNvSpPr txBox="true"/>
          <p:nvPr/>
        </p:nvSpPr>
        <p:spPr>
          <a:xfrm rot="0">
            <a:off x="6064053" y="3381375"/>
            <a:ext cx="6842820" cy="5589905"/>
          </a:xfrm>
          <a:prstGeom prst="rect">
            <a:avLst/>
          </a:prstGeom>
        </p:spPr>
        <p:txBody>
          <a:bodyPr anchor="t" rtlCol="false" tIns="0" lIns="0" bIns="0" rIns="0">
            <a:spAutoFit/>
          </a:bodyPr>
          <a:lstStyle/>
          <a:p>
            <a:pPr marL="496571" indent="-248285" lvl="1">
              <a:lnSpc>
                <a:spcPts val="3220"/>
              </a:lnSpc>
              <a:buFont typeface="Arial"/>
              <a:buChar char="•"/>
            </a:pPr>
            <a:r>
              <a:rPr lang="en-US" sz="2300">
                <a:solidFill>
                  <a:srgbClr val="FFFFFF"/>
                </a:solidFill>
                <a:latin typeface="TT Commons Pro Expanded Bold"/>
              </a:rPr>
              <a:t>Tandem Helicopter</a:t>
            </a:r>
          </a:p>
          <a:p>
            <a:pPr marL="496571" indent="-248285" lvl="1">
              <a:lnSpc>
                <a:spcPts val="3220"/>
              </a:lnSpc>
              <a:buFont typeface="Arial"/>
              <a:buChar char="•"/>
            </a:pPr>
            <a:r>
              <a:rPr lang="en-US" sz="2300">
                <a:solidFill>
                  <a:srgbClr val="FFFFFF"/>
                </a:solidFill>
                <a:latin typeface="TT Commons Pro Expanded Bold"/>
              </a:rPr>
              <a:t>Synchropter</a:t>
            </a:r>
          </a:p>
          <a:p>
            <a:pPr marL="496571" indent="-248285" lvl="1">
              <a:lnSpc>
                <a:spcPts val="3220"/>
              </a:lnSpc>
              <a:buFont typeface="Arial"/>
              <a:buChar char="•"/>
            </a:pPr>
            <a:r>
              <a:rPr lang="en-US" sz="2300">
                <a:solidFill>
                  <a:srgbClr val="FFFFFF"/>
                </a:solidFill>
                <a:latin typeface="TT Commons Pro Expanded Bold"/>
              </a:rPr>
              <a:t>AETR Plane - Tractor</a:t>
            </a:r>
          </a:p>
          <a:p>
            <a:pPr marL="496571" indent="-248285" lvl="1">
              <a:lnSpc>
                <a:spcPts val="3220"/>
              </a:lnSpc>
              <a:buFont typeface="Arial"/>
              <a:buChar char="•"/>
            </a:pPr>
            <a:r>
              <a:rPr lang="en-US" sz="2300">
                <a:solidFill>
                  <a:srgbClr val="FFFFFF"/>
                </a:solidFill>
                <a:latin typeface="TT Commons Pro Expanded Bold"/>
              </a:rPr>
              <a:t>Plank Flying Wing</a:t>
            </a:r>
          </a:p>
          <a:p>
            <a:pPr marL="496571" indent="-248285" lvl="1">
              <a:lnSpc>
                <a:spcPts val="3220"/>
              </a:lnSpc>
              <a:buFont typeface="Arial"/>
              <a:buChar char="•"/>
            </a:pPr>
            <a:r>
              <a:rPr lang="en-US" sz="2300">
                <a:solidFill>
                  <a:srgbClr val="FFFFFF"/>
                </a:solidFill>
                <a:latin typeface="TT Commons Pro Expanded Bold"/>
              </a:rPr>
              <a:t>AETR Plane - Pusher</a:t>
            </a:r>
          </a:p>
          <a:p>
            <a:pPr marL="496571" indent="-248285" lvl="1">
              <a:lnSpc>
                <a:spcPts val="3220"/>
              </a:lnSpc>
              <a:buFont typeface="Arial"/>
              <a:buChar char="•"/>
            </a:pPr>
            <a:r>
              <a:rPr lang="en-US" sz="2300">
                <a:solidFill>
                  <a:srgbClr val="FFFFFF"/>
                </a:solidFill>
                <a:latin typeface="TT Commons Pro Expanded Bold"/>
              </a:rPr>
              <a:t>ETR Plane - Tractor</a:t>
            </a:r>
          </a:p>
          <a:p>
            <a:pPr marL="496571" indent="-248285" lvl="1">
              <a:lnSpc>
                <a:spcPts val="3220"/>
              </a:lnSpc>
              <a:buFont typeface="Arial"/>
              <a:buChar char="•"/>
            </a:pPr>
            <a:r>
              <a:rPr lang="en-US" sz="2300">
                <a:solidFill>
                  <a:srgbClr val="FFFFFF"/>
                </a:solidFill>
                <a:latin typeface="TT Commons Pro Expanded Bold"/>
              </a:rPr>
              <a:t>QuadPlane X4 Elevon Pusher</a:t>
            </a:r>
          </a:p>
          <a:p>
            <a:pPr marL="496571" indent="-248285" lvl="1">
              <a:lnSpc>
                <a:spcPts val="3220"/>
              </a:lnSpc>
              <a:buFont typeface="Arial"/>
              <a:buChar char="•"/>
            </a:pPr>
            <a:r>
              <a:rPr lang="en-US" sz="2300">
                <a:solidFill>
                  <a:srgbClr val="FFFFFF"/>
                </a:solidFill>
                <a:latin typeface="TT Commons Pro Expanded Bold"/>
              </a:rPr>
              <a:t>Tilt-tricopter-vectored-yaw-QuadPlane</a:t>
            </a:r>
          </a:p>
          <a:p>
            <a:pPr marL="496571" indent="-248285" lvl="1">
              <a:lnSpc>
                <a:spcPts val="3220"/>
              </a:lnSpc>
              <a:buFont typeface="Arial"/>
              <a:buChar char="•"/>
            </a:pPr>
            <a:r>
              <a:rPr lang="en-US" sz="2300">
                <a:solidFill>
                  <a:srgbClr val="FFFFFF"/>
                </a:solidFill>
                <a:latin typeface="TT Commons Pro Expanded Bold"/>
              </a:rPr>
              <a:t>QuadPlane</a:t>
            </a:r>
          </a:p>
          <a:p>
            <a:pPr marL="496571" indent="-248285" lvl="1">
              <a:lnSpc>
                <a:spcPts val="3220"/>
              </a:lnSpc>
              <a:buFont typeface="Arial"/>
              <a:buChar char="•"/>
            </a:pPr>
            <a:r>
              <a:rPr lang="en-US" sz="2300">
                <a:solidFill>
                  <a:srgbClr val="FFFFFF"/>
                </a:solidFill>
                <a:latin typeface="TT Commons Pro Expanded Bold"/>
              </a:rPr>
              <a:t>Tri-Tilt-Wing QuadPlane</a:t>
            </a:r>
          </a:p>
          <a:p>
            <a:pPr marL="496571" indent="-248285" lvl="1">
              <a:lnSpc>
                <a:spcPts val="3220"/>
              </a:lnSpc>
              <a:buFont typeface="Arial"/>
              <a:buChar char="•"/>
            </a:pPr>
            <a:r>
              <a:rPr lang="en-US" sz="2300">
                <a:solidFill>
                  <a:srgbClr val="FFFFFF"/>
                </a:solidFill>
                <a:latin typeface="TT Commons Pro Expanded Bold"/>
              </a:rPr>
              <a:t>QuadPlane X8</a:t>
            </a:r>
          </a:p>
          <a:p>
            <a:pPr marL="496571" indent="-248285" lvl="1">
              <a:lnSpc>
                <a:spcPts val="3220"/>
              </a:lnSpc>
              <a:buFont typeface="Arial"/>
              <a:buChar char="•"/>
            </a:pPr>
            <a:r>
              <a:rPr lang="en-US" sz="2300">
                <a:solidFill>
                  <a:srgbClr val="FFFFFF"/>
                </a:solidFill>
                <a:latin typeface="TT Commons Pro Expanded Bold"/>
              </a:rPr>
              <a:t>QuadPlane Delta Y6</a:t>
            </a:r>
          </a:p>
          <a:p>
            <a:pPr marL="496571" indent="-248285" lvl="1">
              <a:lnSpc>
                <a:spcPts val="3220"/>
              </a:lnSpc>
              <a:buFont typeface="Arial"/>
              <a:buChar char="•"/>
            </a:pPr>
            <a:r>
              <a:rPr lang="en-US" sz="2300">
                <a:solidFill>
                  <a:srgbClr val="FFFFFF"/>
                </a:solidFill>
                <a:latin typeface="TT Commons Pro Expanded Bold"/>
              </a:rPr>
              <a:t>QuadPlane Delta Y3</a:t>
            </a:r>
          </a:p>
          <a:p>
            <a:pPr marL="496571" indent="-248285" lvl="1">
              <a:lnSpc>
                <a:spcPts val="3220"/>
              </a:lnSpc>
              <a:buFont typeface="Arial"/>
              <a:buChar char="•"/>
            </a:pPr>
            <a:r>
              <a:rPr lang="en-US" sz="2300">
                <a:solidFill>
                  <a:srgbClr val="FFFFFF"/>
                </a:solidFill>
                <a:latin typeface="TT Commons Pro Expanded Bold"/>
              </a:rPr>
              <a:t>Elevon Tail-Sitter</a:t>
            </a:r>
          </a:p>
        </p:txBody>
      </p:sp>
      <p:sp>
        <p:nvSpPr>
          <p:cNvPr name="TextBox 9" id="9"/>
          <p:cNvSpPr txBox="true"/>
          <p:nvPr/>
        </p:nvSpPr>
        <p:spPr>
          <a:xfrm rot="0">
            <a:off x="13316448" y="3381375"/>
            <a:ext cx="5073997" cy="5589905"/>
          </a:xfrm>
          <a:prstGeom prst="rect">
            <a:avLst/>
          </a:prstGeom>
        </p:spPr>
        <p:txBody>
          <a:bodyPr anchor="t" rtlCol="false" tIns="0" lIns="0" bIns="0" rIns="0">
            <a:spAutoFit/>
          </a:bodyPr>
          <a:lstStyle/>
          <a:p>
            <a:pPr marL="496571" indent="-248285" lvl="1">
              <a:lnSpc>
                <a:spcPts val="3220"/>
              </a:lnSpc>
              <a:buFont typeface="Arial"/>
              <a:buChar char="•"/>
            </a:pPr>
            <a:r>
              <a:rPr lang="en-US" sz="2300">
                <a:solidFill>
                  <a:srgbClr val="FFFFFF"/>
                </a:solidFill>
                <a:latin typeface="TT Commons Pro Expanded Bold"/>
              </a:rPr>
              <a:t>Thrust-Vectored Tail-Sitter</a:t>
            </a:r>
          </a:p>
          <a:p>
            <a:pPr marL="496571" indent="-248285" lvl="1">
              <a:lnSpc>
                <a:spcPts val="3220"/>
              </a:lnSpc>
              <a:buFont typeface="Arial"/>
              <a:buChar char="•"/>
            </a:pPr>
            <a:r>
              <a:rPr lang="en-US" sz="2300">
                <a:solidFill>
                  <a:srgbClr val="FFFFFF"/>
                </a:solidFill>
                <a:latin typeface="TT Commons Pro Expanded Bold"/>
              </a:rPr>
              <a:t>Thrust-Vectored belly-Sitter</a:t>
            </a:r>
          </a:p>
          <a:p>
            <a:pPr marL="496571" indent="-248285" lvl="1">
              <a:lnSpc>
                <a:spcPts val="3220"/>
              </a:lnSpc>
              <a:buFont typeface="Arial"/>
              <a:buChar char="•"/>
            </a:pPr>
            <a:r>
              <a:rPr lang="en-US" sz="2300">
                <a:solidFill>
                  <a:srgbClr val="FFFFFF"/>
                </a:solidFill>
                <a:latin typeface="TT Commons Pro Expanded Bold"/>
              </a:rPr>
              <a:t>Quad Motor Tailsitter</a:t>
            </a:r>
          </a:p>
          <a:p>
            <a:pPr marL="496571" indent="-248285" lvl="1">
              <a:lnSpc>
                <a:spcPts val="3220"/>
              </a:lnSpc>
              <a:buFont typeface="Arial"/>
              <a:buChar char="•"/>
            </a:pPr>
            <a:r>
              <a:rPr lang="en-US" sz="2300">
                <a:solidFill>
                  <a:srgbClr val="FFFFFF"/>
                </a:solidFill>
                <a:latin typeface="TT Commons Pro Expanded Bold"/>
              </a:rPr>
              <a:t>GyroCopterOrnithopter</a:t>
            </a:r>
          </a:p>
          <a:p>
            <a:pPr marL="496571" indent="-248285" lvl="1">
              <a:lnSpc>
                <a:spcPts val="3220"/>
              </a:lnSpc>
              <a:buFont typeface="Arial"/>
              <a:buChar char="•"/>
            </a:pPr>
            <a:r>
              <a:rPr lang="en-US" sz="2300">
                <a:solidFill>
                  <a:srgbClr val="FFFFFF"/>
                </a:solidFill>
                <a:latin typeface="TT Commons Pro Expanded Bold"/>
              </a:rPr>
              <a:t>Ackerman Steering Rover</a:t>
            </a:r>
          </a:p>
          <a:p>
            <a:pPr marL="496571" indent="-248285" lvl="1">
              <a:lnSpc>
                <a:spcPts val="3220"/>
              </a:lnSpc>
              <a:buFont typeface="Arial"/>
              <a:buChar char="•"/>
            </a:pPr>
            <a:r>
              <a:rPr lang="en-US" sz="2300">
                <a:solidFill>
                  <a:srgbClr val="FFFFFF"/>
                </a:solidFill>
                <a:latin typeface="TT Commons Pro Expanded Bold"/>
              </a:rPr>
              <a:t>Skid-Steer Rover</a:t>
            </a:r>
          </a:p>
          <a:p>
            <a:pPr marL="496571" indent="-248285" lvl="1">
              <a:lnSpc>
                <a:spcPts val="3220"/>
              </a:lnSpc>
              <a:buFont typeface="Arial"/>
              <a:buChar char="•"/>
            </a:pPr>
            <a:r>
              <a:rPr lang="en-US" sz="2300">
                <a:solidFill>
                  <a:srgbClr val="FFFFFF"/>
                </a:solidFill>
                <a:latin typeface="TT Commons Pro Expanded Bold"/>
              </a:rPr>
              <a:t>Air-Boat</a:t>
            </a:r>
          </a:p>
          <a:p>
            <a:pPr marL="496571" indent="-248285" lvl="1">
              <a:lnSpc>
                <a:spcPts val="3220"/>
              </a:lnSpc>
              <a:buFont typeface="Arial"/>
              <a:buChar char="•"/>
            </a:pPr>
            <a:r>
              <a:rPr lang="en-US" sz="2300">
                <a:solidFill>
                  <a:srgbClr val="FFFFFF"/>
                </a:solidFill>
                <a:latin typeface="TT Commons Pro Expanded Bold"/>
              </a:rPr>
              <a:t>Fan-Car</a:t>
            </a:r>
          </a:p>
          <a:p>
            <a:pPr marL="496571" indent="-248285" lvl="1">
              <a:lnSpc>
                <a:spcPts val="3220"/>
              </a:lnSpc>
              <a:buFont typeface="Arial"/>
              <a:buChar char="•"/>
            </a:pPr>
            <a:r>
              <a:rPr lang="en-US" sz="2300">
                <a:solidFill>
                  <a:srgbClr val="FFFFFF"/>
                </a:solidFill>
                <a:latin typeface="TT Commons Pro Expanded Bold"/>
              </a:rPr>
              <a:t>Boat</a:t>
            </a:r>
          </a:p>
          <a:p>
            <a:pPr marL="496571" indent="-248285" lvl="1">
              <a:lnSpc>
                <a:spcPts val="3220"/>
              </a:lnSpc>
              <a:buFont typeface="Arial"/>
              <a:buChar char="•"/>
            </a:pPr>
            <a:r>
              <a:rPr lang="en-US" sz="2300">
                <a:solidFill>
                  <a:srgbClr val="FFFFFF"/>
                </a:solidFill>
                <a:latin typeface="TT Commons Pro Expanded Bold"/>
              </a:rPr>
              <a:t>Sailboat</a:t>
            </a:r>
          </a:p>
          <a:p>
            <a:pPr marL="496571" indent="-248285" lvl="1">
              <a:lnSpc>
                <a:spcPts val="3220"/>
              </a:lnSpc>
              <a:buFont typeface="Arial"/>
              <a:buChar char="•"/>
            </a:pPr>
            <a:r>
              <a:rPr lang="en-US" sz="2300">
                <a:solidFill>
                  <a:srgbClr val="FFFFFF"/>
                </a:solidFill>
                <a:latin typeface="TT Commons Pro Expanded Bold"/>
              </a:rPr>
              <a:t>Balance Bot</a:t>
            </a:r>
          </a:p>
          <a:p>
            <a:pPr marL="496571" indent="-248285" lvl="1">
              <a:lnSpc>
                <a:spcPts val="3220"/>
              </a:lnSpc>
              <a:buFont typeface="Arial"/>
              <a:buChar char="•"/>
            </a:pPr>
            <a:r>
              <a:rPr lang="en-US" sz="2300">
                <a:solidFill>
                  <a:srgbClr val="FFFFFF"/>
                </a:solidFill>
                <a:latin typeface="TT Commons Pro Expanded Bold"/>
              </a:rPr>
              <a:t>Vectored Sub</a:t>
            </a:r>
          </a:p>
          <a:p>
            <a:pPr marL="496571" indent="-248285" lvl="1">
              <a:lnSpc>
                <a:spcPts val="3220"/>
              </a:lnSpc>
              <a:buFont typeface="Arial"/>
              <a:buChar char="•"/>
            </a:pPr>
            <a:r>
              <a:rPr lang="en-US" sz="2300">
                <a:solidFill>
                  <a:srgbClr val="FFFFFF"/>
                </a:solidFill>
                <a:latin typeface="TT Commons Pro Expanded Bold"/>
              </a:rPr>
              <a:t>AntennaTracker</a:t>
            </a:r>
          </a:p>
          <a:p>
            <a:pPr>
              <a:lnSpc>
                <a:spcPts val="3220"/>
              </a:lnSpc>
            </a:pP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B1B2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1201" t="0" r="11201" b="0"/>
          <a:stretch>
            <a:fillRect/>
          </a:stretch>
        </p:blipFill>
        <p:spPr>
          <a:xfrm flipH="false" flipV="false" rot="0">
            <a:off x="246888" y="0"/>
            <a:ext cx="5221094" cy="5281194"/>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2826581" y="0"/>
            <a:ext cx="5247449" cy="5281194"/>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1924454" y="5618864"/>
            <a:ext cx="14439092" cy="4668136"/>
          </a:xfrm>
          <a:prstGeom prst="rect">
            <a:avLst/>
          </a:prstGeom>
        </p:spPr>
      </p:pic>
      <p:pic>
        <p:nvPicPr>
          <p:cNvPr name="Picture 5" id="5"/>
          <p:cNvPicPr>
            <a:picLocks noChangeAspect="true"/>
          </p:cNvPicPr>
          <p:nvPr/>
        </p:nvPicPr>
        <p:blipFill>
          <a:blip r:embed="rId6"/>
          <a:srcRect l="10148" t="0" r="11640" b="24361"/>
          <a:stretch>
            <a:fillRect/>
          </a:stretch>
        </p:blipFill>
        <p:spPr>
          <a:xfrm flipH="false" flipV="false" rot="0">
            <a:off x="5506769" y="0"/>
            <a:ext cx="7281026" cy="5281194"/>
          </a:xfrm>
          <a:prstGeom prst="rect">
            <a:avLst/>
          </a:prstGeom>
        </p:spPr>
      </p:pic>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DAFjmh5Ehwg</dc:identifier>
  <dcterms:modified xsi:type="dcterms:W3CDTF">2011-08-01T06:04:30Z</dcterms:modified>
  <cp:revision>1</cp:revision>
  <dc:title>SoftITO Online Eğitim Bitirme Sunumu - ArduPilot Ürünü İncelemesi - Taha Rıdvan Öztürk</dc:title>
</cp:coreProperties>
</file>

<file path=docProps/thumbnail.jpeg>
</file>